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2D8260-1746-4C96-99F4-57340E887F6F}"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175283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D8260-1746-4C96-99F4-57340E887F6F}"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256522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D8260-1746-4C96-99F4-57340E887F6F}"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383219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D8260-1746-4C96-99F4-57340E887F6F}"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48420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2D8260-1746-4C96-99F4-57340E887F6F}"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41162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2D8260-1746-4C96-99F4-57340E887F6F}"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212040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2D8260-1746-4C96-99F4-57340E887F6F}"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63933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2D8260-1746-4C96-99F4-57340E887F6F}"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202152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D8260-1746-4C96-99F4-57340E887F6F}"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131089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D8260-1746-4C96-99F4-57340E887F6F}"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186020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D8260-1746-4C96-99F4-57340E887F6F}"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A65636-3F9B-452C-8473-12F8DF631742}" type="slidenum">
              <a:rPr lang="en-GB" smtClean="0"/>
              <a:t>‹#›</a:t>
            </a:fld>
            <a:endParaRPr lang="en-GB"/>
          </a:p>
        </p:txBody>
      </p:sp>
    </p:spTree>
    <p:extLst>
      <p:ext uri="{BB962C8B-B14F-4D97-AF65-F5344CB8AC3E}">
        <p14:creationId xmlns:p14="http://schemas.microsoft.com/office/powerpoint/2010/main" val="402272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D8260-1746-4C96-99F4-57340E887F6F}" type="datetimeFigureOut">
              <a:rPr lang="en-GB" smtClean="0"/>
              <a:t>20/10/2020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65636-3F9B-452C-8473-12F8DF631742}" type="slidenum">
              <a:rPr lang="en-GB" smtClean="0"/>
              <a:t>‹#›</a:t>
            </a:fld>
            <a:endParaRPr lang="en-GB"/>
          </a:p>
        </p:txBody>
      </p:sp>
    </p:spTree>
    <p:extLst>
      <p:ext uri="{BB962C8B-B14F-4D97-AF65-F5344CB8AC3E}">
        <p14:creationId xmlns:p14="http://schemas.microsoft.com/office/powerpoint/2010/main" val="308892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076" t="24910" r="32218" b="62054"/>
          <a:stretch/>
        </p:blipFill>
        <p:spPr>
          <a:xfrm>
            <a:off x="574765" y="444136"/>
            <a:ext cx="10784909" cy="3213464"/>
          </a:xfrm>
          <a:prstGeom prst="rect">
            <a:avLst/>
          </a:prstGeom>
        </p:spPr>
      </p:pic>
      <p:sp>
        <p:nvSpPr>
          <p:cNvPr id="6" name="Rectangle 5"/>
          <p:cNvSpPr/>
          <p:nvPr/>
        </p:nvSpPr>
        <p:spPr>
          <a:xfrm>
            <a:off x="1684779" y="3920923"/>
            <a:ext cx="8564880" cy="1815882"/>
          </a:xfrm>
          <a:prstGeom prst="rect">
            <a:avLst/>
          </a:prstGeom>
        </p:spPr>
        <p:txBody>
          <a:bodyPr wrap="square">
            <a:spAutoFit/>
          </a:bodyPr>
          <a:lstStyle/>
          <a:p>
            <a:pPr algn="ctr"/>
            <a:r>
              <a:rPr lang="en-GB" sz="2800" dirty="0" smtClean="0">
                <a:latin typeface="CCW Precursive 6" panose="03050602040000000000" pitchFamily="66" charset="0"/>
              </a:rPr>
              <a:t>Every young person should have the opportunity to be creative and to experience and participate in extraordinary arts and culture.</a:t>
            </a:r>
            <a:endParaRPr lang="en-GB" sz="2800" dirty="0">
              <a:latin typeface="CCW Precursive 6" panose="03050602040000000000" pitchFamily="66" charset="0"/>
            </a:endParaRPr>
          </a:p>
        </p:txBody>
      </p:sp>
    </p:spTree>
    <p:extLst>
      <p:ext uri="{BB962C8B-B14F-4D97-AF65-F5344CB8AC3E}">
        <p14:creationId xmlns:p14="http://schemas.microsoft.com/office/powerpoint/2010/main" val="34288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Precursive 6" panose="03050602040000000000" pitchFamily="66" charset="0"/>
              </a:rPr>
              <a:t>About Artsmark</a:t>
            </a:r>
            <a:endParaRPr lang="en-GB" dirty="0">
              <a:latin typeface="CCW Precursive 6" panose="03050602040000000000" pitchFamily="66" charset="0"/>
            </a:endParaRPr>
          </a:p>
        </p:txBody>
      </p:sp>
      <p:sp>
        <p:nvSpPr>
          <p:cNvPr id="3" name="Content Placeholder 2"/>
          <p:cNvSpPr>
            <a:spLocks noGrp="1"/>
          </p:cNvSpPr>
          <p:nvPr>
            <p:ph idx="1"/>
          </p:nvPr>
        </p:nvSpPr>
        <p:spPr>
          <a:xfrm>
            <a:off x="838200" y="1825624"/>
            <a:ext cx="10515600" cy="4758055"/>
          </a:xfrm>
        </p:spPr>
        <p:txBody>
          <a:bodyPr>
            <a:normAutofit lnSpcReduction="10000"/>
          </a:bodyPr>
          <a:lstStyle/>
          <a:p>
            <a:pPr marL="0" indent="0">
              <a:lnSpc>
                <a:spcPct val="160000"/>
              </a:lnSpc>
              <a:buNone/>
            </a:pPr>
            <a:r>
              <a:rPr lang="en-GB" dirty="0" smtClean="0">
                <a:latin typeface="CCW Cursive Writing 23" panose="03050602040000000000" pitchFamily="66" charset="0"/>
              </a:rPr>
              <a:t>The Artsmark Award is the only creative quality standard for schools and education settings, accredited by Arts Council England. They support settings to develop and celebrate their commitment to arts and cultural education.</a:t>
            </a:r>
          </a:p>
        </p:txBody>
      </p:sp>
    </p:spTree>
    <p:extLst>
      <p:ext uri="{BB962C8B-B14F-4D97-AF65-F5344CB8AC3E}">
        <p14:creationId xmlns:p14="http://schemas.microsoft.com/office/powerpoint/2010/main" val="46854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Precursive 6" panose="03050602040000000000" pitchFamily="66" charset="0"/>
              </a:rPr>
              <a:t>Why Artsmark?</a:t>
            </a:r>
            <a:endParaRPr lang="en-GB" dirty="0">
              <a:latin typeface="CCW Precursive 6" panose="03050602040000000000" pitchFamily="66" charset="0"/>
            </a:endParaRPr>
          </a:p>
        </p:txBody>
      </p:sp>
      <p:sp>
        <p:nvSpPr>
          <p:cNvPr id="3" name="Content Placeholder 2"/>
          <p:cNvSpPr>
            <a:spLocks noGrp="1"/>
          </p:cNvSpPr>
          <p:nvPr>
            <p:ph idx="1"/>
          </p:nvPr>
        </p:nvSpPr>
        <p:spPr/>
        <p:txBody>
          <a:bodyPr>
            <a:normAutofit/>
          </a:bodyPr>
          <a:lstStyle/>
          <a:p>
            <a:pPr>
              <a:lnSpc>
                <a:spcPct val="150000"/>
              </a:lnSpc>
            </a:pPr>
            <a:r>
              <a:rPr lang="en-GB" dirty="0" smtClean="0">
                <a:latin typeface="CCW Precursive 6" panose="03050602040000000000" pitchFamily="66" charset="0"/>
              </a:rPr>
              <a:t>Build young people’s confidence, character and resilience through creativity </a:t>
            </a:r>
          </a:p>
          <a:p>
            <a:pPr>
              <a:lnSpc>
                <a:spcPct val="150000"/>
              </a:lnSpc>
            </a:pPr>
            <a:r>
              <a:rPr lang="en-GB" dirty="0" smtClean="0">
                <a:latin typeface="CCW Precursive 6" panose="03050602040000000000" pitchFamily="66" charset="0"/>
              </a:rPr>
              <a:t>Support the health and wellbeing of pupils through arts and culture  </a:t>
            </a:r>
          </a:p>
          <a:p>
            <a:pPr>
              <a:lnSpc>
                <a:spcPct val="150000"/>
              </a:lnSpc>
            </a:pPr>
            <a:r>
              <a:rPr lang="en-GB" dirty="0" smtClean="0">
                <a:latin typeface="CCW Precursive 6" panose="03050602040000000000" pitchFamily="66" charset="0"/>
              </a:rPr>
              <a:t>Strengthen pupil voice and develop young people’s leadership skills through Artsmark </a:t>
            </a:r>
          </a:p>
        </p:txBody>
      </p:sp>
    </p:spTree>
    <p:extLst>
      <p:ext uri="{BB962C8B-B14F-4D97-AF65-F5344CB8AC3E}">
        <p14:creationId xmlns:p14="http://schemas.microsoft.com/office/powerpoint/2010/main" val="323926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Precursive 6" panose="03050602040000000000" pitchFamily="66" charset="0"/>
              </a:rPr>
              <a:t>Why Artsmark?</a:t>
            </a:r>
            <a:endParaRPr lang="en-GB" dirty="0">
              <a:latin typeface="CCW Precursive 6" panose="03050602040000000000" pitchFamily="66" charset="0"/>
            </a:endParaRPr>
          </a:p>
        </p:txBody>
      </p:sp>
      <p:sp>
        <p:nvSpPr>
          <p:cNvPr id="3" name="Content Placeholder 2"/>
          <p:cNvSpPr>
            <a:spLocks noGrp="1"/>
          </p:cNvSpPr>
          <p:nvPr>
            <p:ph idx="1"/>
          </p:nvPr>
        </p:nvSpPr>
        <p:spPr/>
        <p:txBody>
          <a:bodyPr>
            <a:normAutofit/>
          </a:bodyPr>
          <a:lstStyle/>
          <a:p>
            <a:pPr>
              <a:lnSpc>
                <a:spcPct val="100000"/>
              </a:lnSpc>
            </a:pPr>
            <a:r>
              <a:rPr lang="en-GB" dirty="0" smtClean="0">
                <a:latin typeface="CCW Precursive 6" panose="03050602040000000000" pitchFamily="66" charset="0"/>
              </a:rPr>
              <a:t>Meet Ofsted’s requirements for Quality of Education by using </a:t>
            </a:r>
            <a:r>
              <a:rPr lang="en-GB" dirty="0" err="1" smtClean="0">
                <a:latin typeface="CCW Precursive 6" panose="03050602040000000000" pitchFamily="66" charset="0"/>
              </a:rPr>
              <a:t>Artsmark’s</a:t>
            </a:r>
            <a:r>
              <a:rPr lang="en-GB" dirty="0" smtClean="0">
                <a:latin typeface="CCW Precursive 6" panose="03050602040000000000" pitchFamily="66" charset="0"/>
              </a:rPr>
              <a:t> flexible framework to maintain a broad and ambitious curriculum that connects learning across all subjects </a:t>
            </a:r>
          </a:p>
          <a:p>
            <a:pPr>
              <a:lnSpc>
                <a:spcPct val="100000"/>
              </a:lnSpc>
            </a:pPr>
            <a:r>
              <a:rPr lang="en-GB" dirty="0" smtClean="0">
                <a:latin typeface="CCW Precursive 6" panose="03050602040000000000" pitchFamily="66" charset="0"/>
              </a:rPr>
              <a:t>Access professional support, advice and resources to strengthen your arts provision </a:t>
            </a:r>
          </a:p>
          <a:p>
            <a:pPr>
              <a:lnSpc>
                <a:spcPct val="100000"/>
              </a:lnSpc>
            </a:pPr>
            <a:r>
              <a:rPr lang="en-GB" dirty="0" smtClean="0">
                <a:latin typeface="CCW Precursive 6" panose="03050602040000000000" pitchFamily="66" charset="0"/>
              </a:rPr>
              <a:t>Develop new partnerships with the country’s most treasured cultural organisations</a:t>
            </a:r>
          </a:p>
          <a:p>
            <a:pPr marL="0" indent="0">
              <a:buNone/>
            </a:pPr>
            <a:endParaRPr lang="en-GB" dirty="0"/>
          </a:p>
        </p:txBody>
      </p:sp>
    </p:spTree>
    <p:extLst>
      <p:ext uri="{BB962C8B-B14F-4D97-AF65-F5344CB8AC3E}">
        <p14:creationId xmlns:p14="http://schemas.microsoft.com/office/powerpoint/2010/main" val="148466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7"/>
            <a:ext cx="10515600" cy="1325563"/>
          </a:xfrm>
        </p:spPr>
        <p:txBody>
          <a:bodyPr/>
          <a:lstStyle/>
          <a:p>
            <a:r>
              <a:rPr lang="en-GB" b="1" u="sng" dirty="0" smtClean="0">
                <a:latin typeface="CCW Precursive 6" panose="03050602040000000000" pitchFamily="66" charset="0"/>
              </a:rPr>
              <a:t>Artsmark Journey </a:t>
            </a:r>
            <a:endParaRPr lang="en-GB" b="1" u="sng" dirty="0">
              <a:latin typeface="CCW Precursive 6" panose="03050602040000000000" pitchFamily="66" charset="0"/>
            </a:endParaRPr>
          </a:p>
        </p:txBody>
      </p:sp>
      <p:sp>
        <p:nvSpPr>
          <p:cNvPr id="3" name="Content Placeholder 2"/>
          <p:cNvSpPr>
            <a:spLocks noGrp="1"/>
          </p:cNvSpPr>
          <p:nvPr>
            <p:ph idx="1"/>
          </p:nvPr>
        </p:nvSpPr>
        <p:spPr>
          <a:xfrm>
            <a:off x="838200" y="1446802"/>
            <a:ext cx="10515600" cy="4351338"/>
          </a:xfrm>
        </p:spPr>
        <p:txBody>
          <a:bodyPr>
            <a:normAutofit/>
          </a:bodyPr>
          <a:lstStyle/>
          <a:p>
            <a:pPr marL="0" indent="0" algn="ctr">
              <a:buNone/>
            </a:pPr>
            <a:r>
              <a:rPr lang="en-GB" sz="2400" dirty="0" smtClean="0">
                <a:latin typeface="CCW Precursive 6" panose="03050602040000000000" pitchFamily="66" charset="0"/>
              </a:rPr>
              <a:t>Artsmark journey is about establishing, embedding and evaluating the impact of arts and cultural provision within your setting, aligning your goals to the Artsmark criteria. </a:t>
            </a:r>
            <a:endParaRPr lang="en-GB" sz="2400" dirty="0">
              <a:latin typeface="CCW Precursive 6" panose="03050602040000000000" pitchFamily="66" charset="0"/>
            </a:endParaRPr>
          </a:p>
        </p:txBody>
      </p:sp>
      <p:pic>
        <p:nvPicPr>
          <p:cNvPr id="4" name="Picture 3"/>
          <p:cNvPicPr>
            <a:picLocks noChangeAspect="1"/>
          </p:cNvPicPr>
          <p:nvPr/>
        </p:nvPicPr>
        <p:blipFill rotWithShape="1">
          <a:blip r:embed="rId2"/>
          <a:srcRect l="44286" t="39942" r="5937" b="20359"/>
          <a:stretch/>
        </p:blipFill>
        <p:spPr>
          <a:xfrm>
            <a:off x="1864723" y="2899954"/>
            <a:ext cx="8462554" cy="3811312"/>
          </a:xfrm>
          <a:prstGeom prst="rect">
            <a:avLst/>
          </a:prstGeom>
        </p:spPr>
      </p:pic>
    </p:spTree>
    <p:extLst>
      <p:ext uri="{BB962C8B-B14F-4D97-AF65-F5344CB8AC3E}">
        <p14:creationId xmlns:p14="http://schemas.microsoft.com/office/powerpoint/2010/main" val="279714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97"/>
            <a:ext cx="10515600" cy="1325563"/>
          </a:xfrm>
        </p:spPr>
        <p:txBody>
          <a:bodyPr/>
          <a:lstStyle/>
          <a:p>
            <a:r>
              <a:rPr lang="en-GB" b="1" u="sng" dirty="0" smtClean="0">
                <a:latin typeface="CCW Precursive 6" panose="03050602040000000000" pitchFamily="66" charset="0"/>
              </a:rPr>
              <a:t>Artsmark Journey </a:t>
            </a:r>
            <a:endParaRPr lang="en-GB" b="1" u="sng" dirty="0">
              <a:latin typeface="CCW Precursive 6" panose="03050602040000000000" pitchFamily="66" charset="0"/>
            </a:endParaRPr>
          </a:p>
        </p:txBody>
      </p:sp>
      <p:sp>
        <p:nvSpPr>
          <p:cNvPr id="3" name="Content Placeholder 2"/>
          <p:cNvSpPr>
            <a:spLocks noGrp="1"/>
          </p:cNvSpPr>
          <p:nvPr>
            <p:ph idx="1"/>
          </p:nvPr>
        </p:nvSpPr>
        <p:spPr>
          <a:xfrm>
            <a:off x="838200" y="1446802"/>
            <a:ext cx="10515600" cy="4351338"/>
          </a:xfrm>
        </p:spPr>
        <p:txBody>
          <a:bodyPr>
            <a:normAutofit/>
          </a:bodyPr>
          <a:lstStyle/>
          <a:p>
            <a:pPr marL="0" indent="0" algn="ctr">
              <a:buNone/>
            </a:pPr>
            <a:r>
              <a:rPr lang="en-GB" sz="2400" dirty="0" smtClean="0">
                <a:latin typeface="CCW Precursive 6" panose="03050602040000000000" pitchFamily="66" charset="0"/>
              </a:rPr>
              <a:t>Artsmark journey takes up to two years to complete</a:t>
            </a:r>
            <a:endParaRPr lang="en-GB" sz="2400" dirty="0">
              <a:latin typeface="CCW Precursive 6" panose="03050602040000000000" pitchFamily="66" charset="0"/>
            </a:endParaRPr>
          </a:p>
        </p:txBody>
      </p:sp>
      <p:pic>
        <p:nvPicPr>
          <p:cNvPr id="5" name="Picture 4"/>
          <p:cNvPicPr>
            <a:picLocks noChangeAspect="1"/>
          </p:cNvPicPr>
          <p:nvPr/>
        </p:nvPicPr>
        <p:blipFill rotWithShape="1">
          <a:blip r:embed="rId2"/>
          <a:srcRect l="44690" t="34921" r="6201" b="44901"/>
          <a:stretch/>
        </p:blipFill>
        <p:spPr>
          <a:xfrm>
            <a:off x="399040" y="2357217"/>
            <a:ext cx="11393920" cy="2643766"/>
          </a:xfrm>
          <a:prstGeom prst="rect">
            <a:avLst/>
          </a:prstGeom>
        </p:spPr>
      </p:pic>
    </p:spTree>
    <p:extLst>
      <p:ext uri="{BB962C8B-B14F-4D97-AF65-F5344CB8AC3E}">
        <p14:creationId xmlns:p14="http://schemas.microsoft.com/office/powerpoint/2010/main" val="354592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185</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CCW Cursive Writing 23</vt:lpstr>
      <vt:lpstr>CCW Precursive 6</vt:lpstr>
      <vt:lpstr>Office Theme</vt:lpstr>
      <vt:lpstr>PowerPoint Presentation</vt:lpstr>
      <vt:lpstr>About Artsmark</vt:lpstr>
      <vt:lpstr>Why Artsmark?</vt:lpstr>
      <vt:lpstr>Why Artsmark?</vt:lpstr>
      <vt:lpstr>Artsmark Journey </vt:lpstr>
      <vt:lpstr>Artsmark Journey </vt:lpstr>
    </vt:vector>
  </TitlesOfParts>
  <Company>Kings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Chatterley</dc:creator>
  <cp:lastModifiedBy>M Chatterley</cp:lastModifiedBy>
  <cp:revision>3</cp:revision>
  <dcterms:created xsi:type="dcterms:W3CDTF">2020-10-20T12:50:06Z</dcterms:created>
  <dcterms:modified xsi:type="dcterms:W3CDTF">2020-10-20T13:04:39Z</dcterms:modified>
</cp:coreProperties>
</file>