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17"/>
  </p:notesMasterIdLst>
  <p:handoutMasterIdLst>
    <p:handoutMasterId r:id="rId18"/>
  </p:handoutMasterIdLst>
  <p:sldIdLst>
    <p:sldId id="269" r:id="rId6"/>
    <p:sldId id="282" r:id="rId7"/>
    <p:sldId id="274" r:id="rId8"/>
    <p:sldId id="270" r:id="rId9"/>
    <p:sldId id="278" r:id="rId10"/>
    <p:sldId id="268" r:id="rId11"/>
    <p:sldId id="279" r:id="rId12"/>
    <p:sldId id="281" r:id="rId13"/>
    <p:sldId id="283" r:id="rId14"/>
    <p:sldId id="280"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9483A-E410-260F-34F2-009CAEE5496E}" name="Olwen Lynch" initials="OL" userId="S::olwen.lynch@readingagency.org.uk::49afc3c2-088c-4981-a58b-d24be68454a2" providerId="AD"/>
  <p188:author id="{62D48745-C00C-FB6F-3E21-FAFB2797BC34}" name="Emma Braithwaite" initials="EB" userId="S::emma.braithwaite@readingagency.org.uk::47321848-9bd3-4e28-a1ed-0889409915c4" providerId="AD"/>
  <p188:author id="{7014784F-6778-CF05-FAA4-51AC0C593F44}" name="Natalie Sired" initials="" userId="S::Natalie.Sired@readingagency.org.uk::53b39fac-6d7d-423f-b38b-1c7de4e76d4d" providerId="AD"/>
  <p188:author id="{EAE974C9-1C01-7E71-8EA9-15902D98BC65}" name="Clare Williams" initials="CW" userId="S::clare.williams@readingagency.org.uk::410aef48-e92f-4f0f-90b1-9790d4084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a:srgbClr val="19C9D7"/>
    <a:srgbClr val="E53191"/>
    <a:srgbClr val="272557"/>
    <a:srgbClr val="F2FAFD"/>
    <a:srgbClr val="F2D565"/>
    <a:srgbClr val="EDE8E2"/>
    <a:srgbClr val="E94A2A"/>
    <a:srgbClr val="65B046"/>
    <a:srgbClr val="D5E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301" autoAdjust="0"/>
  </p:normalViewPr>
  <p:slideViewPr>
    <p:cSldViewPr snapToGrid="0">
      <p:cViewPr varScale="1">
        <p:scale>
          <a:sx n="96" d="100"/>
          <a:sy n="96" d="100"/>
        </p:scale>
        <p:origin x="111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ve Anslow" userId="5f07f1c6-ee48-4483-a9c1-9c951f0fbc53" providerId="ADAL" clId="{B6762315-5080-4D96-9996-8ADC9BCF2330}"/>
    <pc:docChg chg="custSel addSld modSld">
      <pc:chgData name="Neve Anslow" userId="5f07f1c6-ee48-4483-a9c1-9c951f0fbc53" providerId="ADAL" clId="{B6762315-5080-4D96-9996-8ADC9BCF2330}" dt="2025-07-01T09:32:00.370" v="72" actId="20577"/>
      <pc:docMkLst>
        <pc:docMk/>
      </pc:docMkLst>
      <pc:sldChg chg="addSp delSp modSp mod modNotesTx">
        <pc:chgData name="Neve Anslow" userId="5f07f1c6-ee48-4483-a9c1-9c951f0fbc53" providerId="ADAL" clId="{B6762315-5080-4D96-9996-8ADC9BCF2330}" dt="2025-07-01T09:32:00.370" v="72" actId="20577"/>
        <pc:sldMkLst>
          <pc:docMk/>
          <pc:sldMk cId="3880384342" sldId="281"/>
        </pc:sldMkLst>
        <pc:spChg chg="mod">
          <ac:chgData name="Neve Anslow" userId="5f07f1c6-ee48-4483-a9c1-9c951f0fbc53" providerId="ADAL" clId="{B6762315-5080-4D96-9996-8ADC9BCF2330}" dt="2025-07-01T09:28:20.580" v="41" actId="1076"/>
          <ac:spMkLst>
            <pc:docMk/>
            <pc:sldMk cId="3880384342" sldId="281"/>
            <ac:spMk id="4" creationId="{6954C5B3-67C7-A322-E53A-0A3F88917341}"/>
          </ac:spMkLst>
        </pc:spChg>
        <pc:picChg chg="del mod">
          <ac:chgData name="Neve Anslow" userId="5f07f1c6-ee48-4483-a9c1-9c951f0fbc53" providerId="ADAL" clId="{B6762315-5080-4D96-9996-8ADC9BCF2330}" dt="2025-07-01T09:25:12.095" v="1" actId="478"/>
          <ac:picMkLst>
            <pc:docMk/>
            <pc:sldMk cId="3880384342" sldId="281"/>
            <ac:picMk id="3" creationId="{D9A1B330-E37E-1AAC-E652-8810BAC7E9CB}"/>
          </ac:picMkLst>
        </pc:picChg>
        <pc:picChg chg="add mod modCrop">
          <ac:chgData name="Neve Anslow" userId="5f07f1c6-ee48-4483-a9c1-9c951f0fbc53" providerId="ADAL" clId="{B6762315-5080-4D96-9996-8ADC9BCF2330}" dt="2025-07-01T09:31:52.449" v="68" actId="1076"/>
          <ac:picMkLst>
            <pc:docMk/>
            <pc:sldMk cId="3880384342" sldId="281"/>
            <ac:picMk id="5" creationId="{7264C78E-8624-1812-9060-7A3B6BFB4636}"/>
          </ac:picMkLst>
        </pc:picChg>
        <pc:picChg chg="del">
          <ac:chgData name="Neve Anslow" userId="5f07f1c6-ee48-4483-a9c1-9c951f0fbc53" providerId="ADAL" clId="{B6762315-5080-4D96-9996-8ADC9BCF2330}" dt="2025-07-01T09:25:12.643" v="2" actId="478"/>
          <ac:picMkLst>
            <pc:docMk/>
            <pc:sldMk cId="3880384342" sldId="281"/>
            <ac:picMk id="6" creationId="{82F30594-7DA5-99E2-0AFC-E2809C9D627A}"/>
          </ac:picMkLst>
        </pc:picChg>
        <pc:picChg chg="del">
          <ac:chgData name="Neve Anslow" userId="5f07f1c6-ee48-4483-a9c1-9c951f0fbc53" providerId="ADAL" clId="{B6762315-5080-4D96-9996-8ADC9BCF2330}" dt="2025-07-01T09:25:13.259" v="3" actId="478"/>
          <ac:picMkLst>
            <pc:docMk/>
            <pc:sldMk cId="3880384342" sldId="281"/>
            <ac:picMk id="8" creationId="{2BD1BD32-6439-2110-BFB9-C25156A4667E}"/>
          </ac:picMkLst>
        </pc:picChg>
        <pc:picChg chg="add mod modCrop">
          <ac:chgData name="Neve Anslow" userId="5f07f1c6-ee48-4483-a9c1-9c951f0fbc53" providerId="ADAL" clId="{B6762315-5080-4D96-9996-8ADC9BCF2330}" dt="2025-07-01T09:31:50.962" v="67" actId="1076"/>
          <ac:picMkLst>
            <pc:docMk/>
            <pc:sldMk cId="3880384342" sldId="281"/>
            <ac:picMk id="9" creationId="{18FFBA09-4442-355C-4152-BF1B568E17EF}"/>
          </ac:picMkLst>
        </pc:picChg>
        <pc:picChg chg="del">
          <ac:chgData name="Neve Anslow" userId="5f07f1c6-ee48-4483-a9c1-9c951f0fbc53" providerId="ADAL" clId="{B6762315-5080-4D96-9996-8ADC9BCF2330}" dt="2025-07-01T09:25:13.729" v="4" actId="478"/>
          <ac:picMkLst>
            <pc:docMk/>
            <pc:sldMk cId="3880384342" sldId="281"/>
            <ac:picMk id="10" creationId="{3B5C48E6-D286-2EB4-4056-79DBA446698B}"/>
          </ac:picMkLst>
        </pc:picChg>
        <pc:picChg chg="add del mod modCrop">
          <ac:chgData name="Neve Anslow" userId="5f07f1c6-ee48-4483-a9c1-9c951f0fbc53" providerId="ADAL" clId="{B6762315-5080-4D96-9996-8ADC9BCF2330}" dt="2025-07-01T09:30:28.401" v="53" actId="478"/>
          <ac:picMkLst>
            <pc:docMk/>
            <pc:sldMk cId="3880384342" sldId="281"/>
            <ac:picMk id="12" creationId="{4E6720AD-E023-32D7-BD79-C45579FFB189}"/>
          </ac:picMkLst>
        </pc:picChg>
        <pc:picChg chg="add del mod modCrop">
          <ac:chgData name="Neve Anslow" userId="5f07f1c6-ee48-4483-a9c1-9c951f0fbc53" providerId="ADAL" clId="{B6762315-5080-4D96-9996-8ADC9BCF2330}" dt="2025-07-01T09:30:29.018" v="55" actId="478"/>
          <ac:picMkLst>
            <pc:docMk/>
            <pc:sldMk cId="3880384342" sldId="281"/>
            <ac:picMk id="14" creationId="{9416CEA2-54ED-7867-893B-EBB828800BBE}"/>
          </ac:picMkLst>
        </pc:picChg>
      </pc:sldChg>
      <pc:sldChg chg="delSp modSp add mod">
        <pc:chgData name="Neve Anslow" userId="5f07f1c6-ee48-4483-a9c1-9c951f0fbc53" providerId="ADAL" clId="{B6762315-5080-4D96-9996-8ADC9BCF2330}" dt="2025-07-01T09:30:46.662" v="66" actId="14100"/>
        <pc:sldMkLst>
          <pc:docMk/>
          <pc:sldMk cId="3423798184" sldId="283"/>
        </pc:sldMkLst>
        <pc:picChg chg="del">
          <ac:chgData name="Neve Anslow" userId="5f07f1c6-ee48-4483-a9c1-9c951f0fbc53" providerId="ADAL" clId="{B6762315-5080-4D96-9996-8ADC9BCF2330}" dt="2025-07-01T09:30:38.886" v="61" actId="478"/>
          <ac:picMkLst>
            <pc:docMk/>
            <pc:sldMk cId="3423798184" sldId="283"/>
            <ac:picMk id="5" creationId="{093EF7FB-65B4-7002-7D86-2049BF1F3CAA}"/>
          </ac:picMkLst>
        </pc:picChg>
        <pc:picChg chg="del">
          <ac:chgData name="Neve Anslow" userId="5f07f1c6-ee48-4483-a9c1-9c951f0fbc53" providerId="ADAL" clId="{B6762315-5080-4D96-9996-8ADC9BCF2330}" dt="2025-07-01T09:30:39.356" v="62" actId="478"/>
          <ac:picMkLst>
            <pc:docMk/>
            <pc:sldMk cId="3423798184" sldId="283"/>
            <ac:picMk id="9" creationId="{C2357645-DE69-1C77-090C-E8D674669238}"/>
          </ac:picMkLst>
        </pc:picChg>
        <pc:picChg chg="mod">
          <ac:chgData name="Neve Anslow" userId="5f07f1c6-ee48-4483-a9c1-9c951f0fbc53" providerId="ADAL" clId="{B6762315-5080-4D96-9996-8ADC9BCF2330}" dt="2025-07-01T09:30:42.750" v="64" actId="14100"/>
          <ac:picMkLst>
            <pc:docMk/>
            <pc:sldMk cId="3423798184" sldId="283"/>
            <ac:picMk id="12" creationId="{EB91DF70-0E38-0B8F-E507-965BCB70CDEE}"/>
          </ac:picMkLst>
        </pc:picChg>
        <pc:picChg chg="mod">
          <ac:chgData name="Neve Anslow" userId="5f07f1c6-ee48-4483-a9c1-9c951f0fbc53" providerId="ADAL" clId="{B6762315-5080-4D96-9996-8ADC9BCF2330}" dt="2025-07-01T09:30:46.662" v="66" actId="14100"/>
          <ac:picMkLst>
            <pc:docMk/>
            <pc:sldMk cId="3423798184" sldId="283"/>
            <ac:picMk id="14" creationId="{F7A37DC0-213D-9026-C945-14D5BCC5EBB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B2AD7-722A-4D93-BA49-0A374662AF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FF6365-FADE-4D3C-BCDC-D3000E5AB2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08EAF-48A6-48E2-A724-2CBA63132A27}" type="datetimeFigureOut">
              <a:rPr lang="en-GB" smtClean="0"/>
              <a:t>01/07/2025</a:t>
            </a:fld>
            <a:endParaRPr lang="en-GB"/>
          </a:p>
        </p:txBody>
      </p:sp>
      <p:sp>
        <p:nvSpPr>
          <p:cNvPr id="4" name="Footer Placeholder 3">
            <a:extLst>
              <a:ext uri="{FF2B5EF4-FFF2-40B4-BE49-F238E27FC236}">
                <a16:creationId xmlns:a16="http://schemas.microsoft.com/office/drawing/2014/main" id="{06E6F6FF-15F7-4543-8D80-C4AED4388D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6ED5CB-0F9E-4B03-B6DA-BF35C16E2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32895-F0F0-4272-ACC4-5D626B737144}" type="slidenum">
              <a:rPr lang="en-GB" smtClean="0"/>
              <a:t>‹#›</a:t>
            </a:fld>
            <a:endParaRPr lang="en-GB"/>
          </a:p>
        </p:txBody>
      </p:sp>
    </p:spTree>
    <p:extLst>
      <p:ext uri="{BB962C8B-B14F-4D97-AF65-F5344CB8AC3E}">
        <p14:creationId xmlns:p14="http://schemas.microsoft.com/office/powerpoint/2010/main" val="10945435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16:27:34.923"/>
    </inkml:context>
    <inkml:brush xml:id="br0">
      <inkml:brushProperty name="width" value="0.1" units="cm"/>
      <inkml:brushProperty name="height" value="0.1" units="cm"/>
    </inkml:brush>
  </inkml:definitions>
  <inkml:trace contextRef="#ctx0" brushRef="#br0">41171 2909 16383 0 0,'1'2'0'0'0,"0"0"0"0"0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7CAA-A127-42F5-B10E-CD8DF4848B69}" type="datetimeFigureOut">
              <a:rPr lang="en-GB" smtClean="0"/>
              <a:t>01/07/2025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F89D8-76B0-471F-BB7D-6ABE2CA6ABD3}" type="slidenum">
              <a:rPr lang="en-GB" smtClean="0"/>
              <a:t>‹#›</a:t>
            </a:fld>
            <a:endParaRPr lang="en-GB"/>
          </a:p>
        </p:txBody>
      </p:sp>
    </p:spTree>
    <p:extLst>
      <p:ext uri="{BB962C8B-B14F-4D97-AF65-F5344CB8AC3E}">
        <p14:creationId xmlns:p14="http://schemas.microsoft.com/office/powerpoint/2010/main" val="427910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1" dirty="0">
                <a:solidFill>
                  <a:sysClr val="windowText" lastClr="000000"/>
                </a:solidFill>
                <a:uFill>
                  <a:solidFill/>
                </a:uFill>
                <a:latin typeface="Trebuchet MS"/>
                <a:ea typeface="Trebuchet MS"/>
                <a:cs typeface="Trebuchet MS"/>
                <a:sym typeface="Trebuchet MS"/>
              </a:rPr>
              <a:t>Please customise, add or remove slides and information to reflect how the Summer Reading Challenge is run locally.</a:t>
            </a:r>
            <a:r>
              <a:rPr lang="en-GB" b="1" dirty="0">
                <a:solidFill>
                  <a:sysClr val="windowText" lastClr="000000"/>
                </a:solidFill>
                <a:uFill>
                  <a:solidFill/>
                </a:uFill>
                <a:latin typeface="Trebuchet MS"/>
                <a:ea typeface="Trebuchet MS"/>
                <a:cs typeface="Trebuchet MS"/>
                <a:sym typeface="Trebuchet MS"/>
              </a:rPr>
              <a:t>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6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10</a:t>
            </a:fld>
            <a:endParaRPr lang="en-GB"/>
          </a:p>
        </p:txBody>
      </p:sp>
    </p:spTree>
    <p:extLst>
      <p:ext uri="{BB962C8B-B14F-4D97-AF65-F5344CB8AC3E}">
        <p14:creationId xmlns:p14="http://schemas.microsoft.com/office/powerpoint/2010/main" val="188177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C14A-61B9-F7F4-0C51-437226A9E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C646-F49F-6C20-1443-DEA9CEEE8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BC577-45E7-C916-B050-E1D14E5EFA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Slide Number Placeholder 3">
            <a:extLst>
              <a:ext uri="{FF2B5EF4-FFF2-40B4-BE49-F238E27FC236}">
                <a16:creationId xmlns:a16="http://schemas.microsoft.com/office/drawing/2014/main" id="{2234EB5A-E0F2-3206-6926-13950F932E33}"/>
              </a:ext>
            </a:extLst>
          </p:cNvPr>
          <p:cNvSpPr>
            <a:spLocks noGrp="1"/>
          </p:cNvSpPr>
          <p:nvPr>
            <p:ph type="sldNum" sz="quarter" idx="5"/>
          </p:nvPr>
        </p:nvSpPr>
        <p:spPr/>
        <p:txBody>
          <a:bodyPr/>
          <a:lstStyle/>
          <a:p>
            <a:fld id="{B02F89D8-76B0-471F-BB7D-6ABE2CA6ABD3}" type="slidenum">
              <a:rPr lang="en-GB" smtClean="0"/>
              <a:t>2</a:t>
            </a:fld>
            <a:endParaRPr lang="en-GB"/>
          </a:p>
        </p:txBody>
      </p:sp>
    </p:spTree>
    <p:extLst>
      <p:ext uri="{BB962C8B-B14F-4D97-AF65-F5344CB8AC3E}">
        <p14:creationId xmlns:p14="http://schemas.microsoft.com/office/powerpoint/2010/main" val="244134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join the reading challenge </a:t>
            </a:r>
            <a:r>
              <a:rPr lang="en-GB" sz="1200" dirty="0">
                <a:solidFill>
                  <a:schemeClr val="accent5"/>
                </a:solidFill>
                <a:latin typeface="Arial Rounded MT Bold" panose="020F0704030504030204" pitchFamily="34" charset="0"/>
              </a:rPr>
              <a:t>find a member of staff or a Summer Reading Challenge volunteer and ask to join the Challenge, </a:t>
            </a:r>
            <a:r>
              <a:rPr lang="en-GB" sz="1200" dirty="0">
                <a:solidFill>
                  <a:srgbClr val="00B050"/>
                </a:solidFill>
                <a:latin typeface="Arial Rounded MT Bold" panose="020F0704030504030204" pitchFamily="34" charset="0"/>
              </a:rPr>
              <a:t>Remember you must be a member of the Library to take part in the Challenge. </a:t>
            </a:r>
            <a:r>
              <a:rPr lang="en-US" dirty="0"/>
              <a:t>To join the library all you need to do is fill in form which can be collected from your local library or accessed online, have a parent or guardian fill this in with your details and then you can get your very own library card. It is Free to join the library and the reading challenge. </a:t>
            </a:r>
            <a:endParaRPr lang="en-GB" sz="1200" dirty="0">
              <a:solidFill>
                <a:schemeClr val="accent5"/>
              </a:solidFill>
              <a:latin typeface="Arial Rounded MT Bold" panose="020F0704030504030204" pitchFamily="34" charset="0"/>
            </a:endParaRPr>
          </a:p>
          <a:p>
            <a:r>
              <a:rPr lang="en-US" dirty="0"/>
              <a:t>Next choose anything you like to read (can be a book, comic, magazine, audiobook, eBook, fact book etc.) and collect rewards for your reading.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3</a:t>
            </a:fld>
            <a:endParaRPr lang="en-GB"/>
          </a:p>
        </p:txBody>
      </p:sp>
    </p:spTree>
    <p:extLst>
      <p:ext uri="{BB962C8B-B14F-4D97-AF65-F5344CB8AC3E}">
        <p14:creationId xmlns:p14="http://schemas.microsoft.com/office/powerpoint/2010/main" val="185260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year’s Challenge is called </a:t>
            </a:r>
            <a:r>
              <a:rPr lang="en-US" b="1" dirty="0"/>
              <a:t>Story Garden,</a:t>
            </a:r>
            <a:r>
              <a:rPr lang="en-US" dirty="0"/>
              <a:t> and it’s all about nature, exploring the outdoors, exploring magical spaces, storytelling - and reading! Your library can help you find new books to enjoy and we’ll be </a:t>
            </a:r>
            <a:r>
              <a:rPr lang="en-GB" b="0" i="0" dirty="0">
                <a:solidFill>
                  <a:srgbClr val="000000"/>
                </a:solidFill>
                <a:effectLst/>
                <a:latin typeface="canada-type-gibson"/>
              </a:rPr>
              <a:t>hosting lots of events and activities connected to nature and wildlife, that will be sure to inspire your next story adventure. </a:t>
            </a:r>
          </a:p>
          <a:p>
            <a:pPr>
              <a:defRPr/>
            </a:pPr>
            <a:endParaRPr lang="en-US" dirty="0">
              <a:ea typeface="Calibri"/>
              <a:cs typeface="Calibri"/>
            </a:endParaRPr>
          </a:p>
          <a:p>
            <a:pPr>
              <a:defRPr/>
            </a:pPr>
            <a:r>
              <a:rPr lang="en-US" dirty="0"/>
              <a:t>Explore the magical connection between nature and reading with our Story Garden characters! You'll meet them inside your collector’s sticker booklet and spot amazing fantastical creatures and plants dotted around the garden – all illustrated by this year’s special guest award-winning illustrator, Dapo Adeola. Come along to your library for sign up day to collect your own sticker booklet and start reading! </a:t>
            </a: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4</a:t>
            </a:fld>
            <a:endParaRPr lang="en-GB"/>
          </a:p>
        </p:txBody>
      </p:sp>
    </p:spTree>
    <p:extLst>
      <p:ext uri="{BB962C8B-B14F-4D97-AF65-F5344CB8AC3E}">
        <p14:creationId xmlns:p14="http://schemas.microsoft.com/office/powerpoint/2010/main" val="141459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62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endParaRPr lang="en-US" dirty="0"/>
          </a:p>
          <a:p>
            <a:endParaRPr lang="en-GB" dirty="0">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6</a:t>
            </a:fld>
            <a:endParaRPr lang="en-GB"/>
          </a:p>
        </p:txBody>
      </p:sp>
    </p:spTree>
    <p:extLst>
      <p:ext uri="{BB962C8B-B14F-4D97-AF65-F5344CB8AC3E}">
        <p14:creationId xmlns:p14="http://schemas.microsoft.com/office/powerpoint/2010/main" val="363657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fun continues at home too! Visit the Summer Reading Challenge website to play games, review your latest reads and enter competitions.</a:t>
            </a:r>
            <a:endParaRPr lang="en-US" dirty="0"/>
          </a:p>
          <a:p>
            <a:pPr>
              <a:defRPr/>
            </a:pPr>
            <a:endParaRPr lang="en-GB" dirty="0"/>
          </a:p>
          <a:p>
            <a:pPr>
              <a:defRPr/>
            </a:pPr>
            <a:r>
              <a:rPr lang="en-GB" dirty="0"/>
              <a:t>You can share</a:t>
            </a:r>
            <a:r>
              <a:rPr lang="en-GB" baseline="0" dirty="0"/>
              <a:t> your favourite books with other children taking part in the Challenge and unlock extra rewards for your reading</a:t>
            </a:r>
            <a:r>
              <a:rPr lang="en-GB" dirty="0"/>
              <a:t> and reviewing!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B02F89D8-76B0-471F-BB7D-6ABE2CA6ABD3}" type="slidenum">
              <a:rPr lang="en-GB" smtClean="0"/>
              <a:t>7</a:t>
            </a:fld>
            <a:endParaRPr lang="en-GB"/>
          </a:p>
        </p:txBody>
      </p:sp>
    </p:spTree>
    <p:extLst>
      <p:ext uri="{BB962C8B-B14F-4D97-AF65-F5344CB8AC3E}">
        <p14:creationId xmlns:p14="http://schemas.microsoft.com/office/powerpoint/2010/main" val="78396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01A3-699A-E738-6904-F395730FC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5845B-58AA-9731-1511-4027E2E72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E335E-B4EB-363D-7423-08E8D4E04292}"/>
              </a:ext>
            </a:extLst>
          </p:cNvPr>
          <p:cNvSpPr>
            <a:spLocks noGrp="1"/>
          </p:cNvSpPr>
          <p:nvPr>
            <p:ph type="body" idx="1"/>
          </p:nvPr>
        </p:nvSpPr>
        <p:spPr/>
        <p:txBody>
          <a:bodyPr/>
          <a:lstStyle/>
          <a:p>
            <a:pPr>
              <a:defRPr/>
            </a:pPr>
            <a:r>
              <a:rPr lang="en-GB" dirty="0">
                <a:ea typeface="Calibri"/>
                <a:cs typeface="Calibri"/>
              </a:rPr>
              <a:t>There will be lots of dun activities going on in your local library this summer holidays. To see what your local library has to offer pop into your local library or check on our Facebook page under love Walsall libraries. </a:t>
            </a:r>
          </a:p>
        </p:txBody>
      </p:sp>
      <p:sp>
        <p:nvSpPr>
          <p:cNvPr id="4" name="Slide Number Placeholder 3">
            <a:extLst>
              <a:ext uri="{FF2B5EF4-FFF2-40B4-BE49-F238E27FC236}">
                <a16:creationId xmlns:a16="http://schemas.microsoft.com/office/drawing/2014/main" id="{3F9C4BEC-B3AF-18C0-CF0D-EE91FC3FA6B3}"/>
              </a:ext>
            </a:extLst>
          </p:cNvPr>
          <p:cNvSpPr>
            <a:spLocks noGrp="1"/>
          </p:cNvSpPr>
          <p:nvPr>
            <p:ph type="sldNum" sz="quarter" idx="5"/>
          </p:nvPr>
        </p:nvSpPr>
        <p:spPr/>
        <p:txBody>
          <a:bodyPr/>
          <a:lstStyle/>
          <a:p>
            <a:fld id="{B02F89D8-76B0-471F-BB7D-6ABE2CA6ABD3}" type="slidenum">
              <a:rPr lang="en-GB" smtClean="0"/>
              <a:t>8</a:t>
            </a:fld>
            <a:endParaRPr lang="en-GB"/>
          </a:p>
        </p:txBody>
      </p:sp>
    </p:spTree>
    <p:extLst>
      <p:ext uri="{BB962C8B-B14F-4D97-AF65-F5344CB8AC3E}">
        <p14:creationId xmlns:p14="http://schemas.microsoft.com/office/powerpoint/2010/main" val="95508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5228-B9ED-FABC-22E5-58AD3EFAD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25EEC-6D72-71C2-4F77-37614A798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F977E-449B-3FC1-EAD2-92BFF418460D}"/>
              </a:ext>
            </a:extLst>
          </p:cNvPr>
          <p:cNvSpPr>
            <a:spLocks noGrp="1"/>
          </p:cNvSpPr>
          <p:nvPr>
            <p:ph type="body" idx="1"/>
          </p:nvPr>
        </p:nvSpPr>
        <p:spPr/>
        <p:txBody>
          <a:bodyPr/>
          <a:lstStyle/>
          <a:p>
            <a:pPr>
              <a:defRPr/>
            </a:pPr>
            <a:r>
              <a:rPr lang="en-GB" dirty="0">
                <a:ea typeface="Calibri"/>
                <a:cs typeface="Calibri"/>
              </a:rPr>
              <a:t>There will be lots of dun activities going on in your local library this summer holidays. To see what your local library has to offer pop into your local ;library or check on our Facebook page under love Walsall libraries </a:t>
            </a:r>
          </a:p>
        </p:txBody>
      </p:sp>
      <p:sp>
        <p:nvSpPr>
          <p:cNvPr id="4" name="Slide Number Placeholder 3">
            <a:extLst>
              <a:ext uri="{FF2B5EF4-FFF2-40B4-BE49-F238E27FC236}">
                <a16:creationId xmlns:a16="http://schemas.microsoft.com/office/drawing/2014/main" id="{61D50DAC-E861-6E42-E14E-D97E7AA2B8BF}"/>
              </a:ext>
            </a:extLst>
          </p:cNvPr>
          <p:cNvSpPr>
            <a:spLocks noGrp="1"/>
          </p:cNvSpPr>
          <p:nvPr>
            <p:ph type="sldNum" sz="quarter" idx="5"/>
          </p:nvPr>
        </p:nvSpPr>
        <p:spPr/>
        <p:txBody>
          <a:bodyPr/>
          <a:lstStyle/>
          <a:p>
            <a:fld id="{B02F89D8-76B0-471F-BB7D-6ABE2CA6ABD3}" type="slidenum">
              <a:rPr lang="en-GB" smtClean="0"/>
              <a:t>9</a:t>
            </a:fld>
            <a:endParaRPr lang="en-GB"/>
          </a:p>
        </p:txBody>
      </p:sp>
    </p:spTree>
    <p:extLst>
      <p:ext uri="{BB962C8B-B14F-4D97-AF65-F5344CB8AC3E}">
        <p14:creationId xmlns:p14="http://schemas.microsoft.com/office/powerpoint/2010/main" val="3581661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01/07/2025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01/07/2025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01/07/2025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01/07/2025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E141B28-7942-41A6-82AF-EF9B0A918BF8}"/>
              </a:ext>
            </a:extLst>
          </p:cNvPr>
          <p:cNvSpPr txBox="1"/>
          <p:nvPr/>
        </p:nvSpPr>
        <p:spPr>
          <a:xfrm>
            <a:off x="2163691" y="299675"/>
            <a:ext cx="7864617" cy="1532334"/>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solidFill>
                  <a:srgbClr val="009644"/>
                </a:solidFill>
                <a:latin typeface="Gibson"/>
              </a:rPr>
              <a:t>Selected Libraries will also be taking part in HAF activities. Please check with your local Community Library for more information.  </a:t>
            </a:r>
          </a:p>
        </p:txBody>
      </p:sp>
      <p:pic>
        <p:nvPicPr>
          <p:cNvPr id="5" name="Picture 4" descr="A cartoon of a green plant&#10;&#10;AI-generated content may be incorrect.">
            <a:extLst>
              <a:ext uri="{FF2B5EF4-FFF2-40B4-BE49-F238E27FC236}">
                <a16:creationId xmlns:a16="http://schemas.microsoft.com/office/drawing/2014/main" id="{BD160D2D-464D-58DB-ACB8-F3F5072A3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2620">
            <a:off x="-152207" y="2561612"/>
            <a:ext cx="3367650" cy="3541624"/>
          </a:xfrm>
          <a:prstGeom prst="rect">
            <a:avLst/>
          </a:prstGeom>
        </p:spPr>
      </p:pic>
      <p:pic>
        <p:nvPicPr>
          <p:cNvPr id="4" name="Picture 4" descr="Walsall Council offers fun-filled Holiday Activity and Food programme for  the summer | Walsall Council">
            <a:extLst>
              <a:ext uri="{FF2B5EF4-FFF2-40B4-BE49-F238E27FC236}">
                <a16:creationId xmlns:a16="http://schemas.microsoft.com/office/drawing/2014/main" id="{C3C5A206-D64C-516A-EE79-13090EDC6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438" y="2031540"/>
            <a:ext cx="7285121" cy="460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1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2B80D-CE1F-4822-A94A-370C2B351159}"/>
              </a:ext>
            </a:extLst>
          </p:cNvPr>
          <p:cNvSpPr>
            <a:spLocks noGrp="1"/>
          </p:cNvSpPr>
          <p:nvPr>
            <p:ph idx="4294967295"/>
          </p:nvPr>
        </p:nvSpPr>
        <p:spPr>
          <a:xfrm>
            <a:off x="4441177" y="1138597"/>
            <a:ext cx="7124114" cy="2666035"/>
          </a:xfrm>
        </p:spPr>
        <p:txBody>
          <a:bodyPr vert="horz" lIns="91440" tIns="45720" rIns="91440" bIns="45720" rtlCol="0" anchor="t">
            <a:normAutofit fontScale="92500" lnSpcReduction="20000"/>
          </a:bodyPr>
          <a:lstStyle/>
          <a:p>
            <a:pPr marL="0" indent="0" algn="ctr">
              <a:buNone/>
            </a:pPr>
            <a:r>
              <a:rPr lang="en-GB" sz="8000" b="1" dirty="0">
                <a:solidFill>
                  <a:srgbClr val="E53191"/>
                </a:solidFill>
                <a:latin typeface="Gibson"/>
              </a:rPr>
              <a:t>See you at the </a:t>
            </a:r>
            <a:r>
              <a:rPr lang="en-GB" sz="16600" b="1" dirty="0">
                <a:solidFill>
                  <a:srgbClr val="E53191"/>
                </a:solidFill>
                <a:latin typeface="Gibson"/>
              </a:rPr>
              <a:t>library!</a:t>
            </a:r>
          </a:p>
          <a:p>
            <a:pPr marL="0" indent="0" algn="ctr">
              <a:buNone/>
            </a:pPr>
            <a:endParaRPr lang="en-GB" sz="8000" b="1" dirty="0">
              <a:solidFill>
                <a:srgbClr val="E53191"/>
              </a:solidFill>
              <a:latin typeface="Gibson"/>
            </a:endParaRPr>
          </a:p>
        </p:txBody>
      </p:sp>
      <p:pic>
        <p:nvPicPr>
          <p:cNvPr id="5" name="Picture 4" descr="A group of cartoon books with arms up&#10;&#10;AI-generated content may be incorrect.">
            <a:extLst>
              <a:ext uri="{FF2B5EF4-FFF2-40B4-BE49-F238E27FC236}">
                <a16:creationId xmlns:a16="http://schemas.microsoft.com/office/drawing/2014/main" id="{12940ABF-09D3-AB53-31AB-64E9A8B2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98" y="1546901"/>
            <a:ext cx="4704397" cy="4326696"/>
          </a:xfrm>
          <a:prstGeom prst="rect">
            <a:avLst/>
          </a:prstGeom>
        </p:spPr>
      </p:pic>
    </p:spTree>
    <p:extLst>
      <p:ext uri="{BB962C8B-B14F-4D97-AF65-F5344CB8AC3E}">
        <p14:creationId xmlns:p14="http://schemas.microsoft.com/office/powerpoint/2010/main" val="4401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D6D1C6-5C28-86B5-088B-E3929D76C9EF}"/>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F23D1E7-228A-7376-F1E0-AC0D0F1C6BB4}"/>
              </a:ext>
            </a:extLst>
          </p:cNvPr>
          <p:cNvSpPr txBox="1"/>
          <p:nvPr/>
        </p:nvSpPr>
        <p:spPr>
          <a:xfrm>
            <a:off x="2499773" y="245119"/>
            <a:ext cx="7192454" cy="2018694"/>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What is the Summer Reading Challenge? </a:t>
            </a:r>
          </a:p>
        </p:txBody>
      </p:sp>
      <p:sp>
        <p:nvSpPr>
          <p:cNvPr id="9" name="TextBox 8">
            <a:extLst>
              <a:ext uri="{FF2B5EF4-FFF2-40B4-BE49-F238E27FC236}">
                <a16:creationId xmlns:a16="http://schemas.microsoft.com/office/drawing/2014/main" id="{37A7254D-18E4-90E6-FCC7-FB9616F37EC9}"/>
              </a:ext>
            </a:extLst>
          </p:cNvPr>
          <p:cNvSpPr txBox="1"/>
          <p:nvPr/>
        </p:nvSpPr>
        <p:spPr>
          <a:xfrm>
            <a:off x="2986788" y="2230843"/>
            <a:ext cx="6031631" cy="4171355"/>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monospace"/>
              <a:buChar char="o"/>
            </a:pPr>
            <a:endParaRPr lang="en-GB" sz="2300" dirty="0">
              <a:solidFill>
                <a:srgbClr val="272557"/>
              </a:solidFill>
              <a:latin typeface="Gibson"/>
              <a:cs typeface="Arial"/>
            </a:endParaRPr>
          </a:p>
          <a:p>
            <a:pPr algn="ctr"/>
            <a:r>
              <a:rPr lang="en-GB" sz="3200" dirty="0">
                <a:solidFill>
                  <a:srgbClr val="00B050"/>
                </a:solidFill>
                <a:latin typeface="Gibson"/>
              </a:rPr>
              <a:t>The Summer Reading Challenge is a reading program where children are tasked with reading 6 books over the summer holiday, winning prizes along the way. </a:t>
            </a:r>
          </a:p>
          <a:p>
            <a:pPr algn="ctr"/>
            <a:endParaRPr lang="en-GB" sz="2400" dirty="0">
              <a:solidFill>
                <a:srgbClr val="7030A0"/>
              </a:solidFill>
              <a:latin typeface="Arial Rounded MT Bold" panose="020F0704030504030204" pitchFamily="34" charset="0"/>
            </a:endParaRPr>
          </a:p>
        </p:txBody>
      </p:sp>
      <p:pic>
        <p:nvPicPr>
          <p:cNvPr id="5" name="Picture 4" descr="A cartoon of a butterfly&#10;&#10;AI-generated content may be incorrect.">
            <a:extLst>
              <a:ext uri="{FF2B5EF4-FFF2-40B4-BE49-F238E27FC236}">
                <a16:creationId xmlns:a16="http://schemas.microsoft.com/office/drawing/2014/main" id="{1137F6BF-4476-DF2A-F904-99E826D33D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55" b="92793" l="1175" r="95822">
                        <a14:foregroundMark x1="64621" y1="30856" x2="29896" y2="43243"/>
                        <a14:foregroundMark x1="29896" y1="43243" x2="22454" y2="48649"/>
                        <a14:foregroundMark x1="22454" y1="48649" x2="22193" y2="48649"/>
                        <a14:foregroundMark x1="31070" y1="30856" x2="36815" y2="73198"/>
                        <a14:foregroundMark x1="37990" y1="53829" x2="46997" y2="76126"/>
                        <a14:foregroundMark x1="42950" y1="47297" x2="55614" y2="74324"/>
                        <a14:foregroundMark x1="62663" y1="62162" x2="53264" y2="62162"/>
                        <a14:foregroundMark x1="65927" y1="53604" x2="68930" y2="67117"/>
                        <a14:foregroundMark x1="68930" y1="67117" x2="66580" y2="67342"/>
                        <a14:foregroundMark x1="63316" y1="57658" x2="54961" y2="57658"/>
                        <a14:foregroundMark x1="59661" y1="52477" x2="59008" y2="69820"/>
                        <a14:foregroundMark x1="68277" y1="11486" x2="66580" y2="23198"/>
                        <a14:foregroundMark x1="66580" y1="23198" x2="59791" y2="37838"/>
                        <a14:foregroundMark x1="59791" y1="37838" x2="43081" y2="38739"/>
                        <a14:foregroundMark x1="61488" y1="29054" x2="65796" y2="41216"/>
                        <a14:foregroundMark x1="65796" y1="41216" x2="65796" y2="41216"/>
                        <a14:foregroundMark x1="67624" y1="26351" x2="67624" y2="42117"/>
                        <a14:foregroundMark x1="60966" y1="27477" x2="50049" y2="27477"/>
                        <a14:foregroundMark x1="46831" y1="31948" x2="44256" y2="34910"/>
                        <a14:foregroundMark x1="53655" y1="24099" x2="48108" y2="30480"/>
                        <a14:foregroundMark x1="37076" y1="22973" x2="18407" y2="53604"/>
                        <a14:foregroundMark x1="23238" y1="37162" x2="30679" y2="82207"/>
                        <a14:foregroundMark x1="39034" y1="45270" x2="44386" y2="60586"/>
                        <a14:foregroundMark x1="36815" y1="25676" x2="40731" y2="37613"/>
                        <a14:foregroundMark x1="21802" y1="45270" x2="5875" y2="58784"/>
                        <a14:foregroundMark x1="5875" y1="58784" x2="5222" y2="60586"/>
                        <a14:foregroundMark x1="5875" y1="57207" x2="1567" y2="57207"/>
                        <a14:foregroundMark x1="2611" y1="53153" x2="1305" y2="53153"/>
                        <a14:foregroundMark x1="3655" y1="54279" x2="12272" y2="68468"/>
                        <a14:foregroundMark x1="12272" y1="68468" x2="12533" y2="68468"/>
                        <a14:foregroundMark x1="10574" y1="49550" x2="17102" y2="48649"/>
                        <a14:foregroundMark x1="22715" y1="64640" x2="41253" y2="93243"/>
                        <a14:foregroundMark x1="41253" y1="93243" x2="41645" y2="93243"/>
                        <a14:foregroundMark x1="36031" y1="68018" x2="41775" y2="78829"/>
                        <a14:foregroundMark x1="41123" y1="72072" x2="27807" y2="71847"/>
                        <a14:foregroundMark x1="48695" y1="72523" x2="35770" y2="84459"/>
                        <a14:foregroundMark x1="35770" y1="84459" x2="27415" y2="86036"/>
                        <a14:foregroundMark x1="27415" y1="86036" x2="22605" y2="84033"/>
                        <a14:foregroundMark x1="14846" y1="76911" x2="12272" y2="67568"/>
                        <a14:foregroundMark x1="12272" y1="67568" x2="12272" y2="67342"/>
                        <a14:foregroundMark x1="26501" y1="69595" x2="17102" y2="70721"/>
                        <a14:foregroundMark x1="27154" y1="79505" x2="20502" y2="79505"/>
                        <a14:foregroundMark x1="30026" y1="53604" x2="32768" y2="58784"/>
                        <a14:foregroundMark x1="95953" y1="28378" x2="90078" y2="29054"/>
                        <a14:foregroundMark x1="95039" y1="4955" x2="87467" y2="11036"/>
                        <a14:foregroundMark x1="87467" y1="11036" x2="87076" y2="11261"/>
                        <a14:backgroundMark x1="49086" y1="23874" x2="45300" y2="29730"/>
                        <a14:backgroundMark x1="14230" y1="78829" x2="19191" y2="82207"/>
                        <a14:backgroundMark x1="19452" y1="83333" x2="21540" y2="85811"/>
                        <a14:backgroundMark x1="22063" y1="86261" x2="15144" y2="79730"/>
                        <a14:backgroundMark x1="15144" y1="79730" x2="14883" y2="78829"/>
                        <a14:backgroundMark x1="14621" y1="77252" x2="14621" y2="77252"/>
                        <a14:backgroundMark x1="15796" y1="81757" x2="14230" y2="77252"/>
                      </a14:backgroundRemoval>
                    </a14:imgEffect>
                  </a14:imgLayer>
                </a14:imgProps>
              </a:ext>
              <a:ext uri="{28A0092B-C50C-407E-A947-70E740481C1C}">
                <a14:useLocalDpi xmlns:a14="http://schemas.microsoft.com/office/drawing/2010/main" val="0"/>
              </a:ext>
            </a:extLst>
          </a:blip>
          <a:stretch>
            <a:fillRect/>
          </a:stretch>
        </p:blipFill>
        <p:spPr>
          <a:xfrm>
            <a:off x="853565" y="1195694"/>
            <a:ext cx="2320018" cy="1344762"/>
          </a:xfrm>
          <a:prstGeom prst="rect">
            <a:avLst/>
          </a:prstGeom>
        </p:spPr>
      </p:pic>
      <p:pic>
        <p:nvPicPr>
          <p:cNvPr id="7" name="Picture 6" descr="A cartoon of a book&#10;&#10;AI-generated content may be incorrect.">
            <a:extLst>
              <a:ext uri="{FF2B5EF4-FFF2-40B4-BE49-F238E27FC236}">
                <a16:creationId xmlns:a16="http://schemas.microsoft.com/office/drawing/2014/main" id="{AB3B634F-CE71-267C-8771-E14FFD8CA9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892" b="92973" l="9947" r="95915">
                        <a14:foregroundMark x1="16696" y1="57838" x2="17940" y2="73649"/>
                        <a14:foregroundMark x1="20604" y1="34595" x2="18828" y2="10405"/>
                        <a14:foregroundMark x1="31972" y1="11486" x2="59325" y2="11486"/>
                        <a14:foregroundMark x1="48135" y1="5000" x2="30551" y2="5000"/>
                        <a14:foregroundMark x1="36767" y1="5946" x2="52931" y2="51757"/>
                        <a14:foregroundMark x1="60568" y1="14865" x2="68739" y2="47297"/>
                        <a14:foregroundMark x1="74956" y1="32297" x2="81705" y2="48649"/>
                        <a14:foregroundMark x1="96092" y1="10676" x2="90764" y2="40405"/>
                        <a14:foregroundMark x1="79041" y1="25811" x2="27886" y2="27162"/>
                        <a14:foregroundMark x1="66430" y1="33919" x2="35524" y2="31892"/>
                        <a14:foregroundMark x1="74067" y1="30541" x2="72291" y2="29595"/>
                        <a14:foregroundMark x1="15631" y1="33919" x2="24689" y2="42838"/>
                        <a14:foregroundMark x1="24689" y1="42838" x2="24689" y2="42838"/>
                        <a14:foregroundMark x1="17940" y1="23108" x2="22913" y2="31892"/>
                        <a14:foregroundMark x1="22380" y1="22297" x2="22913" y2="42568"/>
                        <a14:foregroundMark x1="25222" y1="11757" x2="28242" y2="28919"/>
                        <a14:foregroundMark x1="26998" y1="14459" x2="13499" y2="14459"/>
                        <a14:foregroundMark x1="20604" y1="15135" x2="17940" y2="28919"/>
                        <a14:foregroundMark x1="17940" y1="28919" x2="17940" y2="28919"/>
                        <a14:foregroundMark x1="16696" y1="19595" x2="17940" y2="31622"/>
                        <a14:foregroundMark x1="19716" y1="61622" x2="22913" y2="77432"/>
                        <a14:foregroundMark x1="14742" y1="64730" x2="18472" y2="73919"/>
                        <a14:foregroundMark x1="15275" y1="67162" x2="16163" y2="73919"/>
                        <a14:foregroundMark x1="39076" y1="88649" x2="34103" y2="93108"/>
                        <a14:foregroundMark x1="77620" y1="92027" x2="82593" y2="92432"/>
                        <a14:foregroundMark x1="62877" y1="3514" x2="52931" y2="2568"/>
                        <a14:foregroundMark x1="76732" y1="28919" x2="63410" y2="29189"/>
                        <a14:foregroundMark x1="53464" y1="1892" x2="51155" y2="1892"/>
                        <a14:foregroundMark x1="24334" y1="19324" x2="22025" y2="74595"/>
                        <a14:foregroundMark x1="16163" y1="60946" x2="19005" y2="74595"/>
                        <a14:foregroundMark x1="19005" y1="74595" x2="19361" y2="74595"/>
                        <a14:foregroundMark x1="18828" y1="60000" x2="20249" y2="71892"/>
                        <a14:foregroundMark x1="20604" y1="12432" x2="22380" y2="23784"/>
                        <a14:foregroundMark x1="22913" y1="11757" x2="25222" y2="13108"/>
                        <a14:foregroundMark x1="25222" y1="9054" x2="25222" y2="9054"/>
                        <a14:foregroundMark x1="10302" y1="74595" x2="10835" y2="77703"/>
                      </a14:backgroundRemoval>
                    </a14:imgEffect>
                  </a14:imgLayer>
                </a14:imgProps>
              </a:ext>
              <a:ext uri="{28A0092B-C50C-407E-A947-70E740481C1C}">
                <a14:useLocalDpi xmlns:a14="http://schemas.microsoft.com/office/drawing/2010/main" val="0"/>
              </a:ext>
            </a:extLst>
          </a:blip>
          <a:stretch>
            <a:fillRect/>
          </a:stretch>
        </p:blipFill>
        <p:spPr>
          <a:xfrm>
            <a:off x="8993543" y="4512319"/>
            <a:ext cx="1784619" cy="2345681"/>
          </a:xfrm>
          <a:prstGeom prst="rect">
            <a:avLst/>
          </a:prstGeom>
        </p:spPr>
      </p:pic>
    </p:spTree>
    <p:extLst>
      <p:ext uri="{BB962C8B-B14F-4D97-AF65-F5344CB8AC3E}">
        <p14:creationId xmlns:p14="http://schemas.microsoft.com/office/powerpoint/2010/main" val="2147022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8DA7E81-17CC-4428-921A-10E6EBCBFAB5}"/>
              </a:ext>
            </a:extLst>
          </p:cNvPr>
          <p:cNvSpPr txBox="1"/>
          <p:nvPr/>
        </p:nvSpPr>
        <p:spPr>
          <a:xfrm>
            <a:off x="2499773" y="245119"/>
            <a:ext cx="7192454"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Take on the Challenge!</a:t>
            </a:r>
          </a:p>
        </p:txBody>
      </p:sp>
      <p:pic>
        <p:nvPicPr>
          <p:cNvPr id="2" name="Picture 2">
            <a:extLst>
              <a:ext uri="{FF2B5EF4-FFF2-40B4-BE49-F238E27FC236}">
                <a16:creationId xmlns:a16="http://schemas.microsoft.com/office/drawing/2014/main" id="{ADC27F03-6D32-8E4C-AF17-E0BC8C8A6D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6915882" y="1051914"/>
            <a:ext cx="1388378" cy="19858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1DFD5D0B-BCEB-F10B-6C00-9FB9EB92B44B}"/>
              </a:ext>
            </a:extLst>
          </p:cNvPr>
          <p:cNvSpPr txBox="1"/>
          <p:nvPr/>
        </p:nvSpPr>
        <p:spPr>
          <a:xfrm>
            <a:off x="331322" y="1289773"/>
            <a:ext cx="6031631" cy="5192911"/>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monospace"/>
              <a:buChar char="o"/>
            </a:pPr>
            <a:endParaRPr lang="en-GB" sz="2300" dirty="0">
              <a:solidFill>
                <a:srgbClr val="272557"/>
              </a:solidFill>
              <a:latin typeface="Gibson"/>
              <a:cs typeface="Arial"/>
            </a:endParaRPr>
          </a:p>
          <a:p>
            <a:pPr marL="342900" indent="-342900">
              <a:buFont typeface="Courier New,monospace"/>
              <a:buChar char="o"/>
            </a:pPr>
            <a:r>
              <a:rPr lang="en-GB" sz="2300" dirty="0">
                <a:solidFill>
                  <a:srgbClr val="272557"/>
                </a:solidFill>
                <a:latin typeface="Gibson"/>
                <a:cs typeface="Arial"/>
              </a:rPr>
              <a:t>Go to your library this summer to sign up and get your </a:t>
            </a:r>
            <a:r>
              <a:rPr lang="en-GB" sz="2300" b="1" dirty="0">
                <a:solidFill>
                  <a:srgbClr val="00B050"/>
                </a:solidFill>
                <a:latin typeface="Gibson"/>
                <a:cs typeface="Arial"/>
              </a:rPr>
              <a:t>Story Garden sticker booklet…</a:t>
            </a:r>
          </a:p>
          <a:p>
            <a:pPr marL="342900" indent="-342900">
              <a:buFont typeface="Courier New,monospace"/>
              <a:buChar char="o"/>
            </a:pPr>
            <a:endParaRPr lang="en-GB" sz="2300" dirty="0">
              <a:solidFill>
                <a:srgbClr val="000000"/>
              </a:solidFill>
              <a:latin typeface="Gibson"/>
              <a:cs typeface="Arial"/>
            </a:endParaRPr>
          </a:p>
          <a:p>
            <a:pPr marL="342900" indent="-342900">
              <a:buFont typeface="Courier New,monospace"/>
              <a:buChar char="o"/>
            </a:pPr>
            <a:r>
              <a:rPr lang="en-GB" sz="2300" dirty="0">
                <a:solidFill>
                  <a:srgbClr val="272557"/>
                </a:solidFill>
                <a:latin typeface="Gibson"/>
                <a:cs typeface="Arial"/>
              </a:rPr>
              <a:t>Read </a:t>
            </a:r>
            <a:r>
              <a:rPr lang="en-GB" sz="2300" b="1" dirty="0">
                <a:solidFill>
                  <a:srgbClr val="EB3488"/>
                </a:solidFill>
                <a:latin typeface="Gibson"/>
                <a:cs typeface="Arial"/>
              </a:rPr>
              <a:t>ANYTHING</a:t>
            </a:r>
            <a:r>
              <a:rPr lang="en-GB" sz="2300" dirty="0">
                <a:solidFill>
                  <a:srgbClr val="E53191"/>
                </a:solidFill>
                <a:latin typeface="Gibson"/>
                <a:cs typeface="Arial"/>
              </a:rPr>
              <a:t> </a:t>
            </a:r>
            <a:r>
              <a:rPr lang="en-GB" sz="2300" dirty="0">
                <a:solidFill>
                  <a:srgbClr val="272557"/>
                </a:solidFill>
                <a:latin typeface="Gibson"/>
                <a:cs typeface="Arial"/>
              </a:rPr>
              <a:t>you like</a:t>
            </a:r>
          </a:p>
          <a:p>
            <a:endParaRPr lang="en-GB" sz="2300" dirty="0">
              <a:solidFill>
                <a:srgbClr val="272557"/>
              </a:solidFill>
              <a:latin typeface="Gibson"/>
              <a:cs typeface="Arial"/>
            </a:endParaRPr>
          </a:p>
          <a:p>
            <a:pPr marL="342900" indent="-342900">
              <a:buFont typeface="Courier New,monospace"/>
              <a:buChar char="o"/>
            </a:pPr>
            <a:r>
              <a:rPr lang="en-GB" sz="2300" dirty="0">
                <a:solidFill>
                  <a:srgbClr val="002060"/>
                </a:solidFill>
                <a:latin typeface="Gibson"/>
                <a:cs typeface="Arial"/>
              </a:rPr>
              <a:t>Collect</a:t>
            </a:r>
            <a:r>
              <a:rPr lang="en-GB" sz="2300" dirty="0">
                <a:solidFill>
                  <a:srgbClr val="EB3488"/>
                </a:solidFill>
                <a:latin typeface="Gibson"/>
                <a:cs typeface="Arial"/>
              </a:rPr>
              <a:t> </a:t>
            </a:r>
            <a:r>
              <a:rPr lang="en-GB" sz="2300" b="1" dirty="0">
                <a:solidFill>
                  <a:srgbClr val="EB3488"/>
                </a:solidFill>
                <a:latin typeface="Gibson"/>
                <a:cs typeface="Arial"/>
              </a:rPr>
              <a:t>stickers</a:t>
            </a:r>
            <a:r>
              <a:rPr lang="en-GB" sz="2300" dirty="0">
                <a:solidFill>
                  <a:srgbClr val="EB3488"/>
                </a:solidFill>
                <a:latin typeface="Gibson"/>
                <a:cs typeface="Arial"/>
              </a:rPr>
              <a:t> </a:t>
            </a:r>
            <a:r>
              <a:rPr lang="en-GB" sz="2300" dirty="0">
                <a:solidFill>
                  <a:srgbClr val="002060"/>
                </a:solidFill>
                <a:latin typeface="Gibson"/>
                <a:cs typeface="Arial"/>
              </a:rPr>
              <a:t>from your library and add them to the magical garden as you read more</a:t>
            </a:r>
          </a:p>
          <a:p>
            <a:endParaRPr lang="en-GB" sz="2300" dirty="0">
              <a:solidFill>
                <a:srgbClr val="002060"/>
              </a:solidFill>
              <a:latin typeface="Gibson"/>
              <a:cs typeface="Arial"/>
            </a:endParaRPr>
          </a:p>
          <a:p>
            <a:pPr marL="342900" indent="-342900">
              <a:buFont typeface="Courier New" panose="02070309020205020404" pitchFamily="49" charset="0"/>
              <a:buChar char="o"/>
            </a:pPr>
            <a:r>
              <a:rPr lang="en-GB" sz="2300" b="1" dirty="0">
                <a:solidFill>
                  <a:srgbClr val="272557"/>
                </a:solidFill>
                <a:latin typeface="Gibson"/>
                <a:cs typeface="Arial"/>
              </a:rPr>
              <a:t>Rewards</a:t>
            </a:r>
            <a:r>
              <a:rPr lang="en-GB" sz="2300" dirty="0">
                <a:solidFill>
                  <a:srgbClr val="272557"/>
                </a:solidFill>
                <a:latin typeface="Gibson"/>
                <a:cs typeface="Arial"/>
              </a:rPr>
              <a:t> for meeting your goal!</a:t>
            </a:r>
          </a:p>
          <a:p>
            <a:pPr marL="342900" indent="-342900">
              <a:buFont typeface="Courier New" panose="02070309020205020404" pitchFamily="49" charset="0"/>
              <a:buChar char="o"/>
            </a:pPr>
            <a:endParaRPr lang="en-GB" sz="2300" dirty="0">
              <a:solidFill>
                <a:srgbClr val="272557"/>
              </a:solidFill>
              <a:latin typeface="Gibson"/>
              <a:cs typeface="Arial"/>
            </a:endParaRPr>
          </a:p>
        </p:txBody>
      </p:sp>
      <p:pic>
        <p:nvPicPr>
          <p:cNvPr id="10" name="Picture 9" descr="An orange arrow pointing up&#10;&#10;Description automatically generated">
            <a:extLst>
              <a:ext uri="{FF2B5EF4-FFF2-40B4-BE49-F238E27FC236}">
                <a16:creationId xmlns:a16="http://schemas.microsoft.com/office/drawing/2014/main" id="{D8D8B739-1DD4-6B87-4B92-14AE08B3A85E}"/>
              </a:ext>
            </a:extLst>
          </p:cNvPr>
          <p:cNvPicPr>
            <a:picLocks noChangeAspect="1"/>
          </p:cNvPicPr>
          <p:nvPr/>
        </p:nvPicPr>
        <p:blipFill>
          <a:blip r:embed="rId4"/>
          <a:stretch>
            <a:fillRect/>
          </a:stretch>
        </p:blipFill>
        <p:spPr>
          <a:xfrm rot="20992343">
            <a:off x="5826594" y="2224766"/>
            <a:ext cx="1004434" cy="896006"/>
          </a:xfrm>
          <a:prstGeom prst="rect">
            <a:avLst/>
          </a:prstGeom>
        </p:spPr>
      </p:pic>
      <p:pic>
        <p:nvPicPr>
          <p:cNvPr id="31" name="Picture 30" descr="A cartoon of a monster&#10;&#10;AI-generated content may be incorrect.">
            <a:extLst>
              <a:ext uri="{FF2B5EF4-FFF2-40B4-BE49-F238E27FC236}">
                <a16:creationId xmlns:a16="http://schemas.microsoft.com/office/drawing/2014/main" id="{5F386FAE-258C-CEF7-DEB0-523A88889E5A}"/>
              </a:ext>
            </a:extLst>
          </p:cNvPr>
          <p:cNvPicPr>
            <a:picLocks noChangeAspect="1"/>
          </p:cNvPicPr>
          <p:nvPr/>
        </p:nvPicPr>
        <p:blipFill>
          <a:blip r:embed="rId5">
            <a:extLst>
              <a:ext uri="{28A0092B-C50C-407E-A947-70E740481C1C}">
                <a14:useLocalDpi xmlns:a14="http://schemas.microsoft.com/office/drawing/2010/main" val="0"/>
              </a:ext>
            </a:extLst>
          </a:blip>
          <a:srcRect t="31623"/>
          <a:stretch/>
        </p:blipFill>
        <p:spPr>
          <a:xfrm>
            <a:off x="8318162" y="2659648"/>
            <a:ext cx="4000500" cy="3868686"/>
          </a:xfrm>
          <a:prstGeom prst="rect">
            <a:avLst/>
          </a:prstGeom>
        </p:spPr>
      </p:pic>
      <p:pic>
        <p:nvPicPr>
          <p:cNvPr id="22" name="Picture 21" descr="Hands holding a book with cartoon characters&#10;&#10;AI-generated content may be incorrect.">
            <a:extLst>
              <a:ext uri="{FF2B5EF4-FFF2-40B4-BE49-F238E27FC236}">
                <a16:creationId xmlns:a16="http://schemas.microsoft.com/office/drawing/2014/main" id="{B58F7597-98BD-3501-2A94-A1FE55B110EC}"/>
              </a:ext>
            </a:extLst>
          </p:cNvPr>
          <p:cNvPicPr>
            <a:picLocks noChangeAspect="1"/>
          </p:cNvPicPr>
          <p:nvPr/>
        </p:nvPicPr>
        <p:blipFill>
          <a:blip r:embed="rId6">
            <a:extLst>
              <a:ext uri="{28A0092B-C50C-407E-A947-70E740481C1C}">
                <a14:useLocalDpi xmlns:a14="http://schemas.microsoft.com/office/drawing/2010/main" val="0"/>
              </a:ext>
            </a:extLst>
          </a:blip>
          <a:srcRect t="23846"/>
          <a:stretch/>
        </p:blipFill>
        <p:spPr>
          <a:xfrm>
            <a:off x="5567743" y="4105176"/>
            <a:ext cx="3072509" cy="2926101"/>
          </a:xfrm>
          <a:prstGeom prst="rect">
            <a:avLst/>
          </a:prstGeom>
          <a:effectLst>
            <a:glow rad="65425">
              <a:schemeClr val="bg1">
                <a:alpha val="69000"/>
              </a:schemeClr>
            </a:glow>
          </a:effectLst>
        </p:spPr>
      </p:pic>
      <p:pic>
        <p:nvPicPr>
          <p:cNvPr id="3" name="Picture 2" descr="An orange arrow pointing up&#10;&#10;Description automatically generated">
            <a:extLst>
              <a:ext uri="{FF2B5EF4-FFF2-40B4-BE49-F238E27FC236}">
                <a16:creationId xmlns:a16="http://schemas.microsoft.com/office/drawing/2014/main" id="{E6C6FB3A-F379-8234-DD84-DECC840B66BC}"/>
              </a:ext>
            </a:extLst>
          </p:cNvPr>
          <p:cNvPicPr>
            <a:picLocks noChangeAspect="1"/>
          </p:cNvPicPr>
          <p:nvPr/>
        </p:nvPicPr>
        <p:blipFill>
          <a:blip r:embed="rId4"/>
          <a:stretch>
            <a:fillRect/>
          </a:stretch>
        </p:blipFill>
        <p:spPr>
          <a:xfrm rot="11638427">
            <a:off x="5574249" y="3580344"/>
            <a:ext cx="1004434" cy="896006"/>
          </a:xfrm>
          <a:prstGeom prst="rect">
            <a:avLst/>
          </a:prstGeom>
        </p:spPr>
      </p:pic>
    </p:spTree>
    <p:extLst>
      <p:ext uri="{BB962C8B-B14F-4D97-AF65-F5344CB8AC3E}">
        <p14:creationId xmlns:p14="http://schemas.microsoft.com/office/powerpoint/2010/main" val="50165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screenshot of a video game">
            <a:extLst>
              <a:ext uri="{FF2B5EF4-FFF2-40B4-BE49-F238E27FC236}">
                <a16:creationId xmlns:a16="http://schemas.microsoft.com/office/drawing/2014/main" id="{9C34CFE6-6B05-4122-B643-DE230D4A2D3A}"/>
              </a:ext>
            </a:extLst>
          </p:cNvPr>
          <p:cNvPicPr>
            <a:picLocks noChangeAspect="1"/>
          </p:cNvPicPr>
          <p:nvPr/>
        </p:nvPicPr>
        <p:blipFill>
          <a:blip r:embed="rId3">
            <a:extLst>
              <a:ext uri="{28A0092B-C50C-407E-A947-70E740481C1C}">
                <a14:useLocalDpi xmlns:a14="http://schemas.microsoft.com/office/drawing/2010/main" val="0"/>
              </a:ext>
            </a:extLst>
          </a:blip>
          <a:srcRect l="52853" t="5647" r="12295" b="14666"/>
          <a:stretch/>
        </p:blipFill>
        <p:spPr>
          <a:xfrm>
            <a:off x="1736993" y="1382358"/>
            <a:ext cx="4257635" cy="5475642"/>
          </a:xfrm>
          <a:prstGeom prst="rect">
            <a:avLst/>
          </a:prstGeom>
        </p:spPr>
      </p:pic>
      <p:sp>
        <p:nvSpPr>
          <p:cNvPr id="41" name="Cloud 40">
            <a:extLst>
              <a:ext uri="{FF2B5EF4-FFF2-40B4-BE49-F238E27FC236}">
                <a16:creationId xmlns:a16="http://schemas.microsoft.com/office/drawing/2014/main" id="{E2FAF34A-F9BC-B7B4-5D34-CF413DAF3A84}"/>
              </a:ext>
            </a:extLst>
          </p:cNvPr>
          <p:cNvSpPr/>
          <p:nvPr/>
        </p:nvSpPr>
        <p:spPr>
          <a:xfrm>
            <a:off x="5841401" y="1667435"/>
            <a:ext cx="4098663" cy="1420009"/>
          </a:xfrm>
          <a:prstGeom prst="cloud">
            <a:avLst/>
          </a:prstGeom>
          <a:solidFill>
            <a:srgbClr val="F2FAFD"/>
          </a:solidFill>
          <a:ln>
            <a:solidFill>
              <a:srgbClr val="F2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cartoon characters on a screen&#10;&#10;AI-generated content may be incorrect.">
            <a:extLst>
              <a:ext uri="{FF2B5EF4-FFF2-40B4-BE49-F238E27FC236}">
                <a16:creationId xmlns:a16="http://schemas.microsoft.com/office/drawing/2014/main" id="{F7F29159-C6A2-6BAA-3F26-F20DBF43BF77}"/>
              </a:ext>
            </a:extLst>
          </p:cNvPr>
          <p:cNvPicPr>
            <a:picLocks noChangeAspect="1"/>
          </p:cNvPicPr>
          <p:nvPr/>
        </p:nvPicPr>
        <p:blipFill>
          <a:blip r:embed="rId4">
            <a:extLst>
              <a:ext uri="{28A0092B-C50C-407E-A947-70E740481C1C}">
                <a14:useLocalDpi xmlns:a14="http://schemas.microsoft.com/office/drawing/2010/main" val="0"/>
              </a:ext>
            </a:extLst>
          </a:blip>
          <a:srcRect r="54029" b="11843"/>
          <a:stretch/>
        </p:blipFill>
        <p:spPr>
          <a:xfrm>
            <a:off x="5994628" y="1177508"/>
            <a:ext cx="5088367" cy="5488796"/>
          </a:xfrm>
          <a:prstGeom prst="rect">
            <a:avLst/>
          </a:prstGeom>
        </p:spPr>
      </p:pic>
      <p:sp>
        <p:nvSpPr>
          <p:cNvPr id="42" name="TextBox 41">
            <a:extLst>
              <a:ext uri="{FF2B5EF4-FFF2-40B4-BE49-F238E27FC236}">
                <a16:creationId xmlns:a16="http://schemas.microsoft.com/office/drawing/2014/main" id="{33C8A567-CA99-E6B7-BAB2-FA1F72F06B08}"/>
              </a:ext>
            </a:extLst>
          </p:cNvPr>
          <p:cNvSpPr txBox="1"/>
          <p:nvPr/>
        </p:nvSpPr>
        <p:spPr>
          <a:xfrm>
            <a:off x="2903195" y="213517"/>
            <a:ext cx="6385609"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Magical Nature Theme</a:t>
            </a:r>
          </a:p>
        </p:txBody>
      </p:sp>
    </p:spTree>
    <p:extLst>
      <p:ext uri="{BB962C8B-B14F-4D97-AF65-F5344CB8AC3E}">
        <p14:creationId xmlns:p14="http://schemas.microsoft.com/office/powerpoint/2010/main" val="185454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FDEF2-CF85-4ED7-91DA-D21A1E660ABB}"/>
              </a:ext>
            </a:extLst>
          </p:cNvPr>
          <p:cNvSpPr txBox="1"/>
          <p:nvPr/>
        </p:nvSpPr>
        <p:spPr>
          <a:xfrm>
            <a:off x="2184533" y="228574"/>
            <a:ext cx="6641466" cy="5005626"/>
          </a:xfrm>
          <a:prstGeom prst="roundRect">
            <a:avLst/>
          </a:prstGeom>
          <a:solidFill>
            <a:schemeClr val="bg1"/>
          </a:solidFill>
        </p:spPr>
        <p:txBody>
          <a:bodyPr wrap="square" lIns="91440" tIns="45720" rIns="91440" bIns="45720" rtlCol="0" anchor="t">
            <a:spAutoFit/>
          </a:bodyPr>
          <a:lstStyle/>
          <a:p>
            <a:r>
              <a:rPr lang="en-GB" sz="2400" dirty="0">
                <a:solidFill>
                  <a:srgbClr val="272557"/>
                </a:solidFill>
                <a:latin typeface="Gibson"/>
                <a:cs typeface="Arial"/>
              </a:rPr>
              <a:t>Once joining the challenge, you will receive a Bug sticker and a rainbow pencil.</a:t>
            </a:r>
          </a:p>
          <a:p>
            <a:endParaRPr lang="en-GB" sz="2400" dirty="0">
              <a:solidFill>
                <a:srgbClr val="272557"/>
              </a:solidFill>
              <a:latin typeface="Gibson"/>
              <a:cs typeface="Arial"/>
            </a:endParaRPr>
          </a:p>
          <a:p>
            <a:r>
              <a:rPr lang="en-GB" sz="2400" dirty="0">
                <a:solidFill>
                  <a:srgbClr val="009644"/>
                </a:solidFill>
                <a:latin typeface="Gibson"/>
                <a:cs typeface="Arial"/>
              </a:rPr>
              <a:t>After reading 2 books you will receive your first set of stickers and collector's wallet. </a:t>
            </a:r>
          </a:p>
          <a:p>
            <a:endParaRPr lang="en-GB" sz="2400" dirty="0">
              <a:solidFill>
                <a:srgbClr val="272557"/>
              </a:solidFill>
              <a:latin typeface="Gibson"/>
              <a:cs typeface="Arial"/>
            </a:endParaRPr>
          </a:p>
          <a:p>
            <a:r>
              <a:rPr lang="en-GB" sz="2400" dirty="0">
                <a:solidFill>
                  <a:srgbClr val="E53191"/>
                </a:solidFill>
                <a:latin typeface="Gibson"/>
                <a:cs typeface="Arial"/>
              </a:rPr>
              <a:t>After reading 4 books you will receive your second set of stickers and a bookmark. </a:t>
            </a:r>
          </a:p>
          <a:p>
            <a:endParaRPr lang="en-GB" sz="2400" dirty="0">
              <a:solidFill>
                <a:srgbClr val="19C9D7"/>
              </a:solidFill>
              <a:latin typeface="Gibson"/>
              <a:cs typeface="Arial"/>
            </a:endParaRPr>
          </a:p>
          <a:p>
            <a:r>
              <a:rPr lang="en-GB" sz="2400" dirty="0">
                <a:solidFill>
                  <a:srgbClr val="19C9D7"/>
                </a:solidFill>
                <a:latin typeface="Gibson"/>
                <a:cs typeface="Arial"/>
              </a:rPr>
              <a:t>After reading 6 books you will receive your last set of stickers, medal and certificate and a goody bag!</a:t>
            </a: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DA9BF086-DCCD-59F2-59E7-461C11AC9E31}"/>
                  </a:ext>
                </a:extLst>
              </p14:cNvPr>
              <p14:cNvContentPartPr/>
              <p14:nvPr/>
            </p14:nvContentPartPr>
            <p14:xfrm>
              <a:off x="13011844" y="732928"/>
              <a:ext cx="9525" cy="9525"/>
            </p14:xfrm>
          </p:contentPart>
        </mc:Choice>
        <mc:Fallback xmlns="">
          <p:pic>
            <p:nvPicPr>
              <p:cNvPr id="14" name="Ink 13">
                <a:extLst>
                  <a:ext uri="{FF2B5EF4-FFF2-40B4-BE49-F238E27FC236}">
                    <a16:creationId xmlns:a16="http://schemas.microsoft.com/office/drawing/2014/main" id="{DA9BF086-DCCD-59F2-59E7-461C11AC9E31}"/>
                  </a:ext>
                </a:extLst>
              </p:cNvPr>
              <p:cNvPicPr/>
              <p:nvPr/>
            </p:nvPicPr>
            <p:blipFill>
              <a:blip r:embed="rId4"/>
              <a:stretch>
                <a:fillRect/>
              </a:stretch>
            </p:blipFill>
            <p:spPr>
              <a:xfrm>
                <a:off x="12853094" y="637678"/>
                <a:ext cx="323850" cy="198120"/>
              </a:xfrm>
              <a:prstGeom prst="rect">
                <a:avLst/>
              </a:prstGeom>
            </p:spPr>
          </p:pic>
        </mc:Fallback>
      </mc:AlternateContent>
      <p:pic>
        <p:nvPicPr>
          <p:cNvPr id="2" name="Picture 2">
            <a:extLst>
              <a:ext uri="{FF2B5EF4-FFF2-40B4-BE49-F238E27FC236}">
                <a16:creationId xmlns:a16="http://schemas.microsoft.com/office/drawing/2014/main" id="{1455527F-BAA9-93F2-59AA-A92BC5E498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54119">
            <a:off x="8669303" y="1354795"/>
            <a:ext cx="2676328" cy="3791465"/>
          </a:xfrm>
          <a:prstGeom prst="rect">
            <a:avLst/>
          </a:prstGeom>
        </p:spPr>
      </p:pic>
      <p:pic>
        <p:nvPicPr>
          <p:cNvPr id="10" name="Picture 9" descr="A cartoon character pointing at something&#10;&#10;AI-generated content may be incorrect.">
            <a:extLst>
              <a:ext uri="{FF2B5EF4-FFF2-40B4-BE49-F238E27FC236}">
                <a16:creationId xmlns:a16="http://schemas.microsoft.com/office/drawing/2014/main" id="{ED609EF9-ABEA-87A4-4E49-F0599BCAF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422" y="3876261"/>
            <a:ext cx="3667719" cy="3373250"/>
          </a:xfrm>
          <a:prstGeom prst="rect">
            <a:avLst/>
          </a:prstGeom>
        </p:spPr>
      </p:pic>
      <p:pic>
        <p:nvPicPr>
          <p:cNvPr id="23" name="Picture 22" descr="A group of cartoon characters&#10;&#10;AI-generated content may be incorrect.">
            <a:extLst>
              <a:ext uri="{FF2B5EF4-FFF2-40B4-BE49-F238E27FC236}">
                <a16:creationId xmlns:a16="http://schemas.microsoft.com/office/drawing/2014/main" id="{9FFCE138-13CD-5B38-1390-FF1421101485}"/>
              </a:ext>
            </a:extLst>
          </p:cNvPr>
          <p:cNvPicPr>
            <a:picLocks noChangeAspect="1"/>
          </p:cNvPicPr>
          <p:nvPr/>
        </p:nvPicPr>
        <p:blipFill>
          <a:blip r:embed="rId7">
            <a:extLst>
              <a:ext uri="{28A0092B-C50C-407E-A947-70E740481C1C}">
                <a14:useLocalDpi xmlns:a14="http://schemas.microsoft.com/office/drawing/2010/main" val="0"/>
              </a:ext>
            </a:extLst>
          </a:blip>
          <a:srcRect l="29681" t="68159" r="25566"/>
          <a:stretch/>
        </p:blipFill>
        <p:spPr>
          <a:xfrm>
            <a:off x="10296930" y="5365132"/>
            <a:ext cx="1483576" cy="1492868"/>
          </a:xfrm>
          <a:prstGeom prst="rect">
            <a:avLst/>
          </a:prstGeom>
        </p:spPr>
      </p:pic>
    </p:spTree>
    <p:extLst>
      <p:ext uri="{BB962C8B-B14F-4D97-AF65-F5344CB8AC3E}">
        <p14:creationId xmlns:p14="http://schemas.microsoft.com/office/powerpoint/2010/main" val="218919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3E2A-24F9-48F6-9E1B-D0D06606CBC0}"/>
              </a:ext>
            </a:extLst>
          </p:cNvPr>
          <p:cNvSpPr>
            <a:spLocks noGrp="1"/>
          </p:cNvSpPr>
          <p:nvPr>
            <p:ph type="title"/>
          </p:nvPr>
        </p:nvSpPr>
        <p:spPr>
          <a:xfrm>
            <a:off x="2005748" y="994741"/>
            <a:ext cx="8001600" cy="611563"/>
          </a:xfrm>
        </p:spPr>
        <p:txBody>
          <a:bodyPr>
            <a:noAutofit/>
          </a:bodyPr>
          <a:lstStyle/>
          <a:p>
            <a:pPr algn="ctr"/>
            <a:r>
              <a:rPr lang="en-GB" b="1" dirty="0">
                <a:solidFill>
                  <a:srgbClr val="EB3488"/>
                </a:solidFill>
                <a:latin typeface="Gibson"/>
                <a:ea typeface="Gibson" pitchFamily="2" charset="77"/>
                <a:cs typeface="Calibri"/>
              </a:rPr>
              <a:t>When does it start?</a:t>
            </a:r>
          </a:p>
          <a:p>
            <a:pPr algn="ctr"/>
            <a:endParaRPr lang="en-US" sz="3200" b="1" dirty="0">
              <a:solidFill>
                <a:srgbClr val="ED9B28"/>
              </a:solidFill>
              <a:cs typeface="Calibri Light"/>
            </a:endParaRPr>
          </a:p>
        </p:txBody>
      </p:sp>
      <p:sp>
        <p:nvSpPr>
          <p:cNvPr id="3" name="Content Placeholder 2">
            <a:extLst>
              <a:ext uri="{FF2B5EF4-FFF2-40B4-BE49-F238E27FC236}">
                <a16:creationId xmlns:a16="http://schemas.microsoft.com/office/drawing/2014/main" id="{369BF1B8-5F47-489D-B86C-7A75ABBE30F6}"/>
              </a:ext>
            </a:extLst>
          </p:cNvPr>
          <p:cNvSpPr>
            <a:spLocks noGrp="1"/>
          </p:cNvSpPr>
          <p:nvPr>
            <p:ph idx="4294967295"/>
          </p:nvPr>
        </p:nvSpPr>
        <p:spPr>
          <a:xfrm>
            <a:off x="2599529" y="1477725"/>
            <a:ext cx="6992939" cy="4684536"/>
          </a:xfrm>
          <a:prstGeom prst="roundRect">
            <a:avLst/>
          </a:prstGeom>
          <a:solidFill>
            <a:schemeClr val="bg1"/>
          </a:solidFill>
        </p:spPr>
        <p:txBody>
          <a:bodyPr vert="horz" lIns="91440" tIns="45720" rIns="91440" bIns="45720" rtlCol="0" anchor="t">
            <a:normAutofit fontScale="92500" lnSpcReduction="10000"/>
          </a:bodyPr>
          <a:lstStyle/>
          <a:p>
            <a:pPr marL="0" indent="0" algn="ctr">
              <a:buNone/>
            </a:pPr>
            <a:r>
              <a:rPr lang="en-GB" sz="4800" b="1" i="1" dirty="0">
                <a:solidFill>
                  <a:srgbClr val="272557"/>
                </a:solidFill>
                <a:latin typeface="Gibson"/>
                <a:ea typeface="Gibson" pitchFamily="2" charset="77"/>
                <a:cs typeface="Calibri" panose="020F0502020204030204"/>
              </a:rPr>
              <a:t>Saturday 5</a:t>
            </a:r>
            <a:r>
              <a:rPr lang="en-GB" sz="4800" b="1" i="1" baseline="30000" dirty="0">
                <a:solidFill>
                  <a:srgbClr val="272557"/>
                </a:solidFill>
                <a:latin typeface="Gibson"/>
                <a:ea typeface="Gibson" pitchFamily="2" charset="77"/>
                <a:cs typeface="Calibri" panose="020F0502020204030204"/>
              </a:rPr>
              <a:t>th</a:t>
            </a:r>
            <a:r>
              <a:rPr lang="en-GB" sz="4800" b="1" i="1" dirty="0">
                <a:solidFill>
                  <a:srgbClr val="272557"/>
                </a:solidFill>
                <a:latin typeface="Gibson"/>
                <a:ea typeface="Gibson" pitchFamily="2" charset="77"/>
                <a:cs typeface="Calibri" panose="020F0502020204030204"/>
              </a:rPr>
              <a:t> July 2025 </a:t>
            </a:r>
          </a:p>
          <a:p>
            <a:pPr marL="0" indent="0" algn="ctr">
              <a:buNone/>
            </a:pPr>
            <a:endParaRPr lang="en-GB" sz="4000" i="1" dirty="0">
              <a:solidFill>
                <a:srgbClr val="272557"/>
              </a:solidFill>
              <a:latin typeface="Gibson"/>
              <a:ea typeface="Gibson" pitchFamily="2" charset="77"/>
              <a:cs typeface="Calibri" panose="020F0502020204030204"/>
            </a:endParaRPr>
          </a:p>
          <a:p>
            <a:pPr marL="0" indent="0" algn="ctr">
              <a:buNone/>
            </a:pPr>
            <a:r>
              <a:rPr lang="en-GB" sz="4000" i="1" dirty="0">
                <a:solidFill>
                  <a:srgbClr val="19C9D7"/>
                </a:solidFill>
                <a:latin typeface="Gibson"/>
                <a:ea typeface="Gibson" pitchFamily="2" charset="77"/>
                <a:cs typeface="Calibri" panose="020F0502020204030204"/>
              </a:rPr>
              <a:t>Your nearest Library is: </a:t>
            </a:r>
          </a:p>
          <a:p>
            <a:pPr marL="0" indent="0" algn="ctr">
              <a:buNone/>
            </a:pPr>
            <a:r>
              <a:rPr lang="en-GB" sz="4000" b="1" i="1" dirty="0">
                <a:solidFill>
                  <a:srgbClr val="19C9D7"/>
                </a:solidFill>
                <a:latin typeface="Gibson"/>
                <a:ea typeface="Gibson" pitchFamily="2" charset="77"/>
                <a:cs typeface="Calibri" panose="020F0502020204030204"/>
              </a:rPr>
              <a:t>Darlaston Community Library</a:t>
            </a:r>
          </a:p>
          <a:p>
            <a:pPr marL="0" indent="0" algn="ctr">
              <a:buNone/>
            </a:pPr>
            <a:endParaRPr lang="en-GB" sz="3200" i="1" dirty="0">
              <a:solidFill>
                <a:srgbClr val="272557"/>
              </a:solidFill>
              <a:latin typeface="Gibson"/>
              <a:ea typeface="Gibson" pitchFamily="2" charset="77"/>
              <a:cs typeface="Calibri" panose="020F0502020204030204"/>
            </a:endParaRPr>
          </a:p>
          <a:p>
            <a:pPr marL="0" indent="0" algn="ctr">
              <a:buNone/>
            </a:pPr>
            <a:r>
              <a:rPr lang="en-GB" sz="1800" i="1" dirty="0">
                <a:solidFill>
                  <a:srgbClr val="009644"/>
                </a:solidFill>
                <a:latin typeface="Gibson"/>
                <a:ea typeface="Gibson" pitchFamily="2" charset="77"/>
                <a:cs typeface="Calibri" panose="020F0502020204030204"/>
              </a:rPr>
              <a:t>Opening times: </a:t>
            </a:r>
          </a:p>
          <a:p>
            <a:pPr marL="0" indent="0" algn="ctr">
              <a:buNone/>
            </a:pPr>
            <a:r>
              <a:rPr lang="en-GB" sz="1800" i="1" dirty="0">
                <a:solidFill>
                  <a:srgbClr val="009644"/>
                </a:solidFill>
                <a:latin typeface="Gibson"/>
                <a:ea typeface="Gibson" pitchFamily="2" charset="77"/>
                <a:cs typeface="Calibri" panose="020F0502020204030204"/>
              </a:rPr>
              <a:t>Tuesday to Friday…..8.30am – 6.00pm </a:t>
            </a:r>
          </a:p>
          <a:p>
            <a:pPr marL="0" indent="0" algn="ctr">
              <a:buNone/>
            </a:pPr>
            <a:r>
              <a:rPr lang="en-GB" sz="1800" i="1" dirty="0">
                <a:solidFill>
                  <a:srgbClr val="009644"/>
                </a:solidFill>
                <a:latin typeface="Gibson"/>
                <a:ea typeface="Gibson" pitchFamily="2" charset="77"/>
                <a:cs typeface="Calibri" panose="020F0502020204030204"/>
              </a:rPr>
              <a:t>Saturday.....9.00am – 5.00pm </a:t>
            </a:r>
          </a:p>
          <a:p>
            <a:pPr marL="0" indent="0" algn="ctr">
              <a:buNone/>
            </a:pPr>
            <a:r>
              <a:rPr lang="en-GB" sz="1800" i="1" dirty="0">
                <a:solidFill>
                  <a:srgbClr val="009644"/>
                </a:solidFill>
                <a:latin typeface="Gibson"/>
                <a:ea typeface="Gibson" pitchFamily="2" charset="77"/>
                <a:cs typeface="Calibri" panose="020F0502020204030204"/>
              </a:rPr>
              <a:t>Sunday &amp; Monday…..CLOSED</a:t>
            </a:r>
            <a:endParaRPr lang="en-GB" sz="3200" i="1" dirty="0">
              <a:solidFill>
                <a:srgbClr val="009644"/>
              </a:solidFill>
              <a:latin typeface="Gibson"/>
              <a:ea typeface="Gibson" pitchFamily="2" charset="77"/>
              <a:cs typeface="Calibri" panose="020F0502020204030204"/>
            </a:endParaRPr>
          </a:p>
        </p:txBody>
      </p:sp>
      <p:pic>
        <p:nvPicPr>
          <p:cNvPr id="4" name="Picture 3" descr="A cartoon of a paper and a pencil&#10;&#10;AI-generated content may be incorrect.">
            <a:extLst>
              <a:ext uri="{FF2B5EF4-FFF2-40B4-BE49-F238E27FC236}">
                <a16:creationId xmlns:a16="http://schemas.microsoft.com/office/drawing/2014/main" id="{1DC2F8FE-EADB-B3A8-01C5-4D24FC099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35" y="1074883"/>
            <a:ext cx="2411294" cy="2217699"/>
          </a:xfrm>
          <a:prstGeom prst="rect">
            <a:avLst/>
          </a:prstGeom>
        </p:spPr>
      </p:pic>
      <p:pic>
        <p:nvPicPr>
          <p:cNvPr id="6" name="Picture 5" descr="A group of cartoon kids&#10;&#10;AI-generated content may be incorrect.">
            <a:extLst>
              <a:ext uri="{FF2B5EF4-FFF2-40B4-BE49-F238E27FC236}">
                <a16:creationId xmlns:a16="http://schemas.microsoft.com/office/drawing/2014/main" id="{D8221C45-53F4-DB30-52D7-DFD805FFD357}"/>
              </a:ext>
            </a:extLst>
          </p:cNvPr>
          <p:cNvPicPr>
            <a:picLocks noChangeAspect="1"/>
          </p:cNvPicPr>
          <p:nvPr/>
        </p:nvPicPr>
        <p:blipFill>
          <a:blip r:embed="rId4">
            <a:extLst>
              <a:ext uri="{28A0092B-C50C-407E-A947-70E740481C1C}">
                <a14:useLocalDpi xmlns:a14="http://schemas.microsoft.com/office/drawing/2010/main" val="0"/>
              </a:ext>
            </a:extLst>
          </a:blip>
          <a:srcRect l="25535" r="56641" b="56680"/>
          <a:stretch/>
        </p:blipFill>
        <p:spPr>
          <a:xfrm>
            <a:off x="9405210" y="3136276"/>
            <a:ext cx="2786790" cy="3809829"/>
          </a:xfrm>
          <a:prstGeom prst="rect">
            <a:avLst/>
          </a:prstGeom>
        </p:spPr>
      </p:pic>
    </p:spTree>
    <p:extLst>
      <p:ext uri="{BB962C8B-B14F-4D97-AF65-F5344CB8AC3E}">
        <p14:creationId xmlns:p14="http://schemas.microsoft.com/office/powerpoint/2010/main" val="181072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screenshot of a children's book&#10;&#10;AI-generated content may be incorrect.">
            <a:extLst>
              <a:ext uri="{FF2B5EF4-FFF2-40B4-BE49-F238E27FC236}">
                <a16:creationId xmlns:a16="http://schemas.microsoft.com/office/drawing/2014/main" id="{A4E14896-AA0C-4BFF-2726-06A02D1CA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97" y="1458548"/>
            <a:ext cx="3725248" cy="2590596"/>
          </a:xfrm>
          <a:prstGeom prst="rect">
            <a:avLst/>
          </a:prstGeom>
        </p:spPr>
      </p:pic>
      <p:sp>
        <p:nvSpPr>
          <p:cNvPr id="2" name="Title 1">
            <a:extLst>
              <a:ext uri="{FF2B5EF4-FFF2-40B4-BE49-F238E27FC236}">
                <a16:creationId xmlns:a16="http://schemas.microsoft.com/office/drawing/2014/main" id="{32956B94-CF21-45AC-9ADF-B8A4180340DF}"/>
              </a:ext>
            </a:extLst>
          </p:cNvPr>
          <p:cNvSpPr>
            <a:spLocks noGrp="1"/>
          </p:cNvSpPr>
          <p:nvPr>
            <p:ph type="title"/>
          </p:nvPr>
        </p:nvSpPr>
        <p:spPr>
          <a:xfrm>
            <a:off x="1690734" y="452124"/>
            <a:ext cx="8810527" cy="813765"/>
          </a:xfrm>
        </p:spPr>
        <p:txBody>
          <a:bodyPr>
            <a:normAutofit/>
          </a:bodyPr>
          <a:lstStyle/>
          <a:p>
            <a:pPr algn="ctr"/>
            <a:r>
              <a:rPr lang="en-GB" b="1" dirty="0">
                <a:solidFill>
                  <a:srgbClr val="272557"/>
                </a:solidFill>
                <a:latin typeface="Gibson"/>
                <a:ea typeface="Gibson" pitchFamily="2" charset="77"/>
              </a:rPr>
              <a:t>You can take part online!</a:t>
            </a:r>
            <a:endParaRPr lang="en-GB" b="1" dirty="0">
              <a:solidFill>
                <a:srgbClr val="272557"/>
              </a:solidFill>
              <a:latin typeface="Gibson"/>
              <a:ea typeface="Gibson" pitchFamily="2" charset="77"/>
              <a:cs typeface="Calibri"/>
            </a:endParaRPr>
          </a:p>
        </p:txBody>
      </p:sp>
      <p:sp>
        <p:nvSpPr>
          <p:cNvPr id="3" name="TextBox 2">
            <a:extLst>
              <a:ext uri="{FF2B5EF4-FFF2-40B4-BE49-F238E27FC236}">
                <a16:creationId xmlns:a16="http://schemas.microsoft.com/office/drawing/2014/main" id="{443C1E1A-6BD2-409A-B1AB-0C99C725E504}"/>
              </a:ext>
            </a:extLst>
          </p:cNvPr>
          <p:cNvSpPr txBox="1"/>
          <p:nvPr/>
        </p:nvSpPr>
        <p:spPr>
          <a:xfrm>
            <a:off x="1604577" y="5677895"/>
            <a:ext cx="89828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Gibson"/>
                <a:ea typeface="Gibson" pitchFamily="2" charset="77"/>
              </a:rPr>
              <a:t>summerreadingchallenge.org.uk</a:t>
            </a:r>
            <a:endParaRPr lang="en-US" sz="3600" b="1" dirty="0">
              <a:solidFill>
                <a:schemeClr val="bg1"/>
              </a:solidFill>
              <a:latin typeface="Gibson"/>
              <a:ea typeface="Gibson" pitchFamily="2" charset="77"/>
              <a:cs typeface="Calibri"/>
            </a:endParaRPr>
          </a:p>
        </p:txBody>
      </p:sp>
      <p:sp>
        <p:nvSpPr>
          <p:cNvPr id="9" name="TextBox 8">
            <a:extLst>
              <a:ext uri="{FF2B5EF4-FFF2-40B4-BE49-F238E27FC236}">
                <a16:creationId xmlns:a16="http://schemas.microsoft.com/office/drawing/2014/main" id="{D7F6138D-3F36-4067-A3A4-B52FE3AC025D}"/>
              </a:ext>
            </a:extLst>
          </p:cNvPr>
          <p:cNvSpPr txBox="1"/>
          <p:nvPr/>
        </p:nvSpPr>
        <p:spPr>
          <a:xfrm>
            <a:off x="4419015" y="2164974"/>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9F3C"/>
                </a:solidFill>
                <a:latin typeface="Gibson"/>
                <a:ea typeface="Gibson" pitchFamily="2" charset="77"/>
              </a:rPr>
              <a:t>✰ Rate</a:t>
            </a:r>
            <a:r>
              <a:rPr lang="en-US" sz="2200" dirty="0">
                <a:solidFill>
                  <a:srgbClr val="7B9F15"/>
                </a:solidFill>
                <a:latin typeface="Gibson"/>
                <a:ea typeface="Gibson" pitchFamily="2" charset="77"/>
              </a:rPr>
              <a:t> </a:t>
            </a:r>
            <a:r>
              <a:rPr lang="en-US" sz="2200" dirty="0">
                <a:solidFill>
                  <a:srgbClr val="272557"/>
                </a:solidFill>
                <a:latin typeface="Gibson"/>
                <a:ea typeface="Gibson" pitchFamily="2" charset="77"/>
              </a:rPr>
              <a:t>and </a:t>
            </a:r>
            <a:r>
              <a:rPr lang="en-US" sz="2200" dirty="0">
                <a:solidFill>
                  <a:srgbClr val="009F3C"/>
                </a:solidFill>
                <a:latin typeface="Gibson"/>
                <a:ea typeface="Gibson" pitchFamily="2" charset="77"/>
              </a:rPr>
              <a:t>review </a:t>
            </a:r>
            <a:r>
              <a:rPr lang="en-US" sz="2200" dirty="0">
                <a:solidFill>
                  <a:srgbClr val="272557"/>
                </a:solidFill>
                <a:latin typeface="Gibson"/>
                <a:ea typeface="Gibson" pitchFamily="2" charset="77"/>
              </a:rPr>
              <a:t>your books to unlock badges</a:t>
            </a:r>
            <a:endParaRPr lang="en-US" sz="2200" dirty="0">
              <a:solidFill>
                <a:srgbClr val="272557"/>
              </a:solidFill>
              <a:latin typeface="Gibson"/>
              <a:ea typeface="Gibson" pitchFamily="2" charset="77"/>
              <a:cs typeface="Calibri"/>
            </a:endParaRPr>
          </a:p>
        </p:txBody>
      </p:sp>
      <p:sp>
        <p:nvSpPr>
          <p:cNvPr id="10" name="TextBox 9">
            <a:extLst>
              <a:ext uri="{FF2B5EF4-FFF2-40B4-BE49-F238E27FC236}">
                <a16:creationId xmlns:a16="http://schemas.microsoft.com/office/drawing/2014/main" id="{D4156CB7-8C98-436B-BD12-27A395FE2B52}"/>
              </a:ext>
            </a:extLst>
          </p:cNvPr>
          <p:cNvSpPr txBox="1"/>
          <p:nvPr/>
        </p:nvSpPr>
        <p:spPr>
          <a:xfrm>
            <a:off x="4419015" y="275271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Play</a:t>
            </a:r>
            <a:r>
              <a:rPr lang="en-US" sz="2200" dirty="0">
                <a:latin typeface="Gibson"/>
                <a:ea typeface="Gibson" pitchFamily="2" charset="77"/>
              </a:rPr>
              <a:t> </a:t>
            </a:r>
            <a:r>
              <a:rPr lang="en-US" sz="2200" dirty="0">
                <a:solidFill>
                  <a:srgbClr val="009F3C"/>
                </a:solidFill>
                <a:latin typeface="Gibson"/>
                <a:ea typeface="Gibson" pitchFamily="2" charset="77"/>
              </a:rPr>
              <a:t>games</a:t>
            </a:r>
            <a:r>
              <a:rPr lang="en-US" sz="2200" dirty="0">
                <a:solidFill>
                  <a:schemeClr val="accent2">
                    <a:lumMod val="75000"/>
                  </a:schemeClr>
                </a:solidFill>
                <a:latin typeface="Gibson"/>
                <a:ea typeface="Gibson" pitchFamily="2" charset="77"/>
              </a:rPr>
              <a:t> </a:t>
            </a:r>
            <a:r>
              <a:rPr lang="en-US" sz="2200" dirty="0">
                <a:solidFill>
                  <a:srgbClr val="272557"/>
                </a:solidFill>
                <a:latin typeface="Gibson"/>
                <a:ea typeface="Gibson" pitchFamily="2" charset="77"/>
              </a:rPr>
              <a:t>and enter </a:t>
            </a:r>
            <a:r>
              <a:rPr lang="en-US" sz="2200" dirty="0">
                <a:solidFill>
                  <a:srgbClr val="009F3C"/>
                </a:solidFill>
                <a:latin typeface="Gibson"/>
                <a:ea typeface="Gibson" pitchFamily="2" charset="77"/>
              </a:rPr>
              <a:t>competitions</a:t>
            </a:r>
          </a:p>
        </p:txBody>
      </p:sp>
      <p:sp>
        <p:nvSpPr>
          <p:cNvPr id="12" name="TextBox 11">
            <a:extLst>
              <a:ext uri="{FF2B5EF4-FFF2-40B4-BE49-F238E27FC236}">
                <a16:creationId xmlns:a16="http://schemas.microsoft.com/office/drawing/2014/main" id="{0E141B28-7942-41A6-82AF-EF9B0A918BF8}"/>
              </a:ext>
            </a:extLst>
          </p:cNvPr>
          <p:cNvSpPr txBox="1"/>
          <p:nvPr/>
        </p:nvSpPr>
        <p:spPr>
          <a:xfrm>
            <a:off x="4419015" y="3340463"/>
            <a:ext cx="7413171" cy="851297"/>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B050"/>
                </a:solidFill>
                <a:latin typeface="Gibson"/>
                <a:ea typeface="Gibson" pitchFamily="2" charset="77"/>
              </a:rPr>
              <a:t>✰</a:t>
            </a:r>
            <a:r>
              <a:rPr lang="en-US" sz="2200" dirty="0">
                <a:solidFill>
                  <a:srgbClr val="272557"/>
                </a:solidFill>
                <a:latin typeface="Gibson"/>
                <a:ea typeface="Gibson" pitchFamily="2" charset="77"/>
              </a:rPr>
              <a:t> Use the</a:t>
            </a:r>
            <a:r>
              <a:rPr lang="en-US" sz="2200" dirty="0">
                <a:solidFill>
                  <a:srgbClr val="ED9B28"/>
                </a:solidFill>
                <a:latin typeface="Gibson"/>
                <a:ea typeface="Gibson" pitchFamily="2" charset="77"/>
              </a:rPr>
              <a:t> </a:t>
            </a:r>
            <a:r>
              <a:rPr lang="en-US" sz="2200" dirty="0">
                <a:solidFill>
                  <a:srgbClr val="009F3C"/>
                </a:solidFill>
                <a:latin typeface="Gibson"/>
                <a:ea typeface="Gibson" pitchFamily="2" charset="77"/>
              </a:rPr>
              <a:t>Book Sorter </a:t>
            </a:r>
            <a:r>
              <a:rPr lang="en-US" sz="2200" dirty="0">
                <a:solidFill>
                  <a:srgbClr val="272557"/>
                </a:solidFill>
                <a:latin typeface="Gibson"/>
                <a:ea typeface="Gibson" pitchFamily="2" charset="77"/>
              </a:rPr>
              <a:t>to find books recommended by           other children</a:t>
            </a:r>
            <a:endParaRPr lang="en-US" sz="2200" dirty="0">
              <a:solidFill>
                <a:srgbClr val="272557"/>
              </a:solidFill>
              <a:latin typeface="Gibson"/>
              <a:ea typeface="Gibson" pitchFamily="2" charset="77"/>
              <a:cs typeface="Calibri"/>
            </a:endParaRPr>
          </a:p>
        </p:txBody>
      </p:sp>
      <p:sp>
        <p:nvSpPr>
          <p:cNvPr id="13" name="TextBox 12">
            <a:extLst>
              <a:ext uri="{FF2B5EF4-FFF2-40B4-BE49-F238E27FC236}">
                <a16:creationId xmlns:a16="http://schemas.microsoft.com/office/drawing/2014/main" id="{5B94D46B-5B92-4BBC-AA61-5FB062E4417F}"/>
              </a:ext>
            </a:extLst>
          </p:cNvPr>
          <p:cNvSpPr txBox="1"/>
          <p:nvPr/>
        </p:nvSpPr>
        <p:spPr>
          <a:xfrm>
            <a:off x="4410126" y="1577229"/>
            <a:ext cx="7413171" cy="476726"/>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272557"/>
                </a:solidFill>
                <a:latin typeface="Gibson"/>
                <a:ea typeface="Gibson" pitchFamily="2" charset="77"/>
              </a:rPr>
              <a:t>✰ Set your own</a:t>
            </a:r>
            <a:r>
              <a:rPr lang="en-US" sz="2200" dirty="0">
                <a:solidFill>
                  <a:srgbClr val="7B9F15"/>
                </a:solidFill>
                <a:latin typeface="Gibson"/>
                <a:ea typeface="Gibson" pitchFamily="2" charset="77"/>
              </a:rPr>
              <a:t> </a:t>
            </a:r>
            <a:r>
              <a:rPr lang="en-US" sz="2200" dirty="0">
                <a:solidFill>
                  <a:srgbClr val="009F3C"/>
                </a:solidFill>
                <a:latin typeface="Gibson"/>
                <a:ea typeface="Gibson" pitchFamily="2" charset="77"/>
              </a:rPr>
              <a:t>summer reading goal</a:t>
            </a:r>
            <a:endParaRPr lang="en-US" sz="2200" dirty="0">
              <a:solidFill>
                <a:srgbClr val="009F3C"/>
              </a:solidFill>
              <a:latin typeface="Gibson"/>
              <a:ea typeface="Gibson" pitchFamily="2" charset="77"/>
              <a:cs typeface="Calibri"/>
            </a:endParaRPr>
          </a:p>
        </p:txBody>
      </p:sp>
      <p:pic>
        <p:nvPicPr>
          <p:cNvPr id="14" name="Graphic 14">
            <a:extLst>
              <a:ext uri="{FF2B5EF4-FFF2-40B4-BE49-F238E27FC236}">
                <a16:creationId xmlns:a16="http://schemas.microsoft.com/office/drawing/2014/main" id="{3B307CB2-436A-DF6A-58A6-C9EDE4EEB46D}"/>
              </a:ext>
            </a:extLst>
          </p:cNvPr>
          <p:cNvPicPr>
            <a:picLocks noChangeAspect="1"/>
          </p:cNvPicPr>
          <p:nvPr/>
        </p:nvPicPr>
        <p:blipFill>
          <a:blip r:embed="rId4"/>
          <a:stretch>
            <a:fillRect/>
          </a:stretch>
        </p:blipFill>
        <p:spPr>
          <a:xfrm>
            <a:off x="2884164" y="3310653"/>
            <a:ext cx="1778886" cy="1744562"/>
          </a:xfrm>
          <a:prstGeom prst="rect">
            <a:avLst/>
          </a:prstGeom>
        </p:spPr>
      </p:pic>
      <p:pic>
        <p:nvPicPr>
          <p:cNvPr id="8" name="Picture 7" descr="A group of images of animals and numbers&#10;&#10;AI-generated content may be incorrect.">
            <a:extLst>
              <a:ext uri="{FF2B5EF4-FFF2-40B4-BE49-F238E27FC236}">
                <a16:creationId xmlns:a16="http://schemas.microsoft.com/office/drawing/2014/main" id="{0E0742AA-417F-069E-00F6-CBB007F8F59D}"/>
              </a:ext>
            </a:extLst>
          </p:cNvPr>
          <p:cNvPicPr>
            <a:picLocks noChangeAspect="1"/>
          </p:cNvPicPr>
          <p:nvPr/>
        </p:nvPicPr>
        <p:blipFill>
          <a:blip r:embed="rId5">
            <a:extLst>
              <a:ext uri="{28A0092B-C50C-407E-A947-70E740481C1C}">
                <a14:useLocalDpi xmlns:a14="http://schemas.microsoft.com/office/drawing/2010/main" val="0"/>
              </a:ext>
            </a:extLst>
          </a:blip>
          <a:srcRect l="32179" b="44776"/>
          <a:stretch/>
        </p:blipFill>
        <p:spPr>
          <a:xfrm>
            <a:off x="518197" y="4006404"/>
            <a:ext cx="1488989" cy="733984"/>
          </a:xfrm>
          <a:prstGeom prst="rect">
            <a:avLst/>
          </a:prstGeom>
        </p:spPr>
      </p:pic>
      <p:pic>
        <p:nvPicPr>
          <p:cNvPr id="15" name="Picture 14" descr="A cartoon of a fox painting snowflakes&#10;&#10;AI-generated content may be incorrect.">
            <a:extLst>
              <a:ext uri="{FF2B5EF4-FFF2-40B4-BE49-F238E27FC236}">
                <a16:creationId xmlns:a16="http://schemas.microsoft.com/office/drawing/2014/main" id="{883984D0-6D3F-24A7-9A31-2E38A659A5D8}"/>
              </a:ext>
            </a:extLst>
          </p:cNvPr>
          <p:cNvPicPr>
            <a:picLocks noChangeAspect="1"/>
          </p:cNvPicPr>
          <p:nvPr/>
        </p:nvPicPr>
        <p:blipFill>
          <a:blip r:embed="rId6">
            <a:extLst>
              <a:ext uri="{28A0092B-C50C-407E-A947-70E740481C1C}">
                <a14:useLocalDpi xmlns:a14="http://schemas.microsoft.com/office/drawing/2010/main" val="0"/>
              </a:ext>
            </a:extLst>
          </a:blip>
          <a:srcRect l="5813" r="34921" b="-4732"/>
          <a:stretch/>
        </p:blipFill>
        <p:spPr>
          <a:xfrm>
            <a:off x="518197" y="4732188"/>
            <a:ext cx="1484683" cy="769442"/>
          </a:xfrm>
          <a:prstGeom prst="rect">
            <a:avLst/>
          </a:prstGeom>
        </p:spPr>
      </p:pic>
    </p:spTree>
    <p:extLst>
      <p:ext uri="{BB962C8B-B14F-4D97-AF65-F5344CB8AC3E}">
        <p14:creationId xmlns:p14="http://schemas.microsoft.com/office/powerpoint/2010/main" val="171513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3409E7-2FA4-35F7-EF22-96D2EC999EA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954C5B3-67C7-A322-E53A-0A3F88917341}"/>
              </a:ext>
            </a:extLst>
          </p:cNvPr>
          <p:cNvSpPr>
            <a:spLocks noGrp="1"/>
          </p:cNvSpPr>
          <p:nvPr>
            <p:ph type="title"/>
          </p:nvPr>
        </p:nvSpPr>
        <p:spPr>
          <a:xfrm>
            <a:off x="486507" y="94316"/>
            <a:ext cx="11218985" cy="813765"/>
          </a:xfrm>
        </p:spPr>
        <p:txBody>
          <a:bodyPr>
            <a:normAutofit/>
          </a:bodyPr>
          <a:lstStyle/>
          <a:p>
            <a:pPr algn="ctr"/>
            <a:r>
              <a:rPr lang="en-GB" b="1" dirty="0">
                <a:solidFill>
                  <a:srgbClr val="272557"/>
                </a:solidFill>
                <a:latin typeface="Gibson"/>
                <a:ea typeface="Gibson" pitchFamily="2" charset="77"/>
              </a:rPr>
              <a:t>Fun events &amp; activities coming up</a:t>
            </a:r>
            <a:endParaRPr lang="en-GB" b="1" dirty="0">
              <a:solidFill>
                <a:srgbClr val="272557"/>
              </a:solidFill>
              <a:latin typeface="Gibson"/>
              <a:ea typeface="Gibson" pitchFamily="2" charset="77"/>
              <a:cs typeface="Calibri"/>
            </a:endParaRPr>
          </a:p>
        </p:txBody>
      </p:sp>
      <p:pic>
        <p:nvPicPr>
          <p:cNvPr id="5" name="Picture 4">
            <a:extLst>
              <a:ext uri="{FF2B5EF4-FFF2-40B4-BE49-F238E27FC236}">
                <a16:creationId xmlns:a16="http://schemas.microsoft.com/office/drawing/2014/main" id="{7264C78E-8624-1812-9060-7A3B6BFB4636}"/>
              </a:ext>
            </a:extLst>
          </p:cNvPr>
          <p:cNvPicPr>
            <a:picLocks noChangeAspect="1"/>
          </p:cNvPicPr>
          <p:nvPr/>
        </p:nvPicPr>
        <p:blipFill>
          <a:blip r:embed="rId3"/>
          <a:srcRect l="7715" t="12936" r="69571" b="28381"/>
          <a:stretch/>
        </p:blipFill>
        <p:spPr>
          <a:xfrm>
            <a:off x="1864735" y="908081"/>
            <a:ext cx="3955711" cy="5748597"/>
          </a:xfrm>
          <a:prstGeom prst="rect">
            <a:avLst/>
          </a:prstGeom>
        </p:spPr>
      </p:pic>
      <p:pic>
        <p:nvPicPr>
          <p:cNvPr id="9" name="Picture 8">
            <a:extLst>
              <a:ext uri="{FF2B5EF4-FFF2-40B4-BE49-F238E27FC236}">
                <a16:creationId xmlns:a16="http://schemas.microsoft.com/office/drawing/2014/main" id="{18FFBA09-4442-355C-4152-BF1B568E17EF}"/>
              </a:ext>
            </a:extLst>
          </p:cNvPr>
          <p:cNvPicPr>
            <a:picLocks noChangeAspect="1"/>
          </p:cNvPicPr>
          <p:nvPr/>
        </p:nvPicPr>
        <p:blipFill>
          <a:blip r:embed="rId4"/>
          <a:srcRect l="7286" t="24381" r="69143" b="18458"/>
          <a:stretch/>
        </p:blipFill>
        <p:spPr>
          <a:xfrm>
            <a:off x="6095999" y="884991"/>
            <a:ext cx="4231266" cy="5771687"/>
          </a:xfrm>
          <a:prstGeom prst="rect">
            <a:avLst/>
          </a:prstGeom>
        </p:spPr>
      </p:pic>
    </p:spTree>
    <p:extLst>
      <p:ext uri="{BB962C8B-B14F-4D97-AF65-F5344CB8AC3E}">
        <p14:creationId xmlns:p14="http://schemas.microsoft.com/office/powerpoint/2010/main" val="388038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6DAFC24-BA58-5B58-9666-22140A2E5E9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D07FC8D-CD10-5F77-38D0-383B33E7E4AD}"/>
              </a:ext>
            </a:extLst>
          </p:cNvPr>
          <p:cNvSpPr>
            <a:spLocks noGrp="1"/>
          </p:cNvSpPr>
          <p:nvPr>
            <p:ph type="title"/>
          </p:nvPr>
        </p:nvSpPr>
        <p:spPr>
          <a:xfrm>
            <a:off x="486507" y="94316"/>
            <a:ext cx="11218985" cy="813765"/>
          </a:xfrm>
        </p:spPr>
        <p:txBody>
          <a:bodyPr>
            <a:normAutofit/>
          </a:bodyPr>
          <a:lstStyle/>
          <a:p>
            <a:pPr algn="ctr"/>
            <a:r>
              <a:rPr lang="en-GB" b="1" dirty="0">
                <a:solidFill>
                  <a:srgbClr val="272557"/>
                </a:solidFill>
                <a:latin typeface="Gibson"/>
                <a:ea typeface="Gibson" pitchFamily="2" charset="77"/>
              </a:rPr>
              <a:t>Fun events &amp; activities coming up</a:t>
            </a:r>
            <a:endParaRPr lang="en-GB" b="1" dirty="0">
              <a:solidFill>
                <a:srgbClr val="272557"/>
              </a:solidFill>
              <a:latin typeface="Gibson"/>
              <a:ea typeface="Gibson" pitchFamily="2" charset="77"/>
              <a:cs typeface="Calibri"/>
            </a:endParaRPr>
          </a:p>
        </p:txBody>
      </p:sp>
      <p:pic>
        <p:nvPicPr>
          <p:cNvPr id="12" name="Picture 11">
            <a:extLst>
              <a:ext uri="{FF2B5EF4-FFF2-40B4-BE49-F238E27FC236}">
                <a16:creationId xmlns:a16="http://schemas.microsoft.com/office/drawing/2014/main" id="{EB91DF70-0E38-0B8F-E507-965BCB70CDEE}"/>
              </a:ext>
            </a:extLst>
          </p:cNvPr>
          <p:cNvPicPr>
            <a:picLocks noChangeAspect="1"/>
          </p:cNvPicPr>
          <p:nvPr/>
        </p:nvPicPr>
        <p:blipFill>
          <a:blip r:embed="rId3"/>
          <a:srcRect l="7500" t="27048" r="69259" b="14161"/>
          <a:stretch/>
        </p:blipFill>
        <p:spPr>
          <a:xfrm>
            <a:off x="1534034" y="1017412"/>
            <a:ext cx="4021940" cy="5722796"/>
          </a:xfrm>
          <a:prstGeom prst="rect">
            <a:avLst/>
          </a:prstGeom>
        </p:spPr>
      </p:pic>
      <p:pic>
        <p:nvPicPr>
          <p:cNvPr id="14" name="Picture 13">
            <a:extLst>
              <a:ext uri="{FF2B5EF4-FFF2-40B4-BE49-F238E27FC236}">
                <a16:creationId xmlns:a16="http://schemas.microsoft.com/office/drawing/2014/main" id="{F7A37DC0-213D-9026-C945-14D5BCC5EBBC}"/>
              </a:ext>
            </a:extLst>
          </p:cNvPr>
          <p:cNvPicPr>
            <a:picLocks noChangeAspect="1"/>
          </p:cNvPicPr>
          <p:nvPr/>
        </p:nvPicPr>
        <p:blipFill>
          <a:blip r:embed="rId4"/>
          <a:srcRect l="6963" t="36667" r="69511" b="4058"/>
          <a:stretch/>
        </p:blipFill>
        <p:spPr>
          <a:xfrm>
            <a:off x="5678640" y="1017411"/>
            <a:ext cx="4021940" cy="5699999"/>
          </a:xfrm>
          <a:prstGeom prst="rect">
            <a:avLst/>
          </a:prstGeom>
        </p:spPr>
      </p:pic>
    </p:spTree>
    <p:extLst>
      <p:ext uri="{BB962C8B-B14F-4D97-AF65-F5344CB8AC3E}">
        <p14:creationId xmlns:p14="http://schemas.microsoft.com/office/powerpoint/2010/main" val="342379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5FBA1C603EEA499CBF596389E140D1" ma:contentTypeVersion="24" ma:contentTypeDescription="Create a new document." ma:contentTypeScope="" ma:versionID="acde70c567c481eaa07c28206860df50">
  <xsd:schema xmlns:xsd="http://www.w3.org/2001/XMLSchema" xmlns:xs="http://www.w3.org/2001/XMLSchema" xmlns:p="http://schemas.microsoft.com/office/2006/metadata/properties" xmlns:ns2="88329ebe-eddf-4a13-9155-b00765335f16" xmlns:ns3="d3493080-8355-45f9-82a1-ed57c908bae9" targetNamespace="http://schemas.microsoft.com/office/2006/metadata/properties" ma:root="true" ma:fieldsID="f49f562e4a5c2efccceb7530842a8b9b" ns2:_="" ns3:_="">
    <xsd:import namespace="88329ebe-eddf-4a13-9155-b00765335f16"/>
    <xsd:import namespace="d3493080-8355-45f9-82a1-ed57c908bae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ExpiryDate" minOccurs="0"/>
                <xsd:element ref="ns3:MetaDescrip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29ebe-eddf-4a13-9155-b00765335f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26218f1-32cf-468b-a60d-5427b163251e}" ma:internalName="TaxCatchAll" ma:showField="CatchAllData" ma:web="88329ebe-eddf-4a13-9155-b00765335f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493080-8355-45f9-82a1-ed57c908bae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21c833-ab33-4879-862a-6dff463a2d5f" ma:termSetId="09814cd3-568e-fe90-9814-8d621ff8fb84" ma:anchorId="fba54fb3-c3e1-fe81-a776-ca4b69148c4d" ma:open="true" ma:isKeyword="false">
      <xsd:complexType>
        <xsd:sequence>
          <xsd:element ref="pc:Terms" minOccurs="0" maxOccurs="1"/>
        </xsd:sequence>
      </xsd:complexType>
    </xsd:element>
    <xsd:element name="ExpiryDate" ma:index="26" nillable="true" ma:displayName="Expiry Date" ma:format="DateOnly" ma:internalName="ExpiryDate">
      <xsd:simpleType>
        <xsd:restriction base="dms:DateTime"/>
      </xsd:simpleType>
    </xsd:element>
    <xsd:element name="MetaDescription" ma:index="27" nillable="true" ma:displayName="Meta Description" ma:format="Dropdown" ma:internalName="MetaDescription">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8329ebe-eddf-4a13-9155-b00765335f16">
      <UserInfo>
        <DisplayName>Emma Braithwaite</DisplayName>
        <AccountId>338</AccountId>
        <AccountType/>
      </UserInfo>
      <UserInfo>
        <DisplayName>Rose Attu</DisplayName>
        <AccountId>24</AccountId>
        <AccountType/>
      </UserInfo>
      <UserInfo>
        <DisplayName>Rosie Chalmers</DisplayName>
        <AccountId>2774</AccountId>
        <AccountType/>
      </UserInfo>
      <UserInfo>
        <DisplayName>Clare Williams</DisplayName>
        <AccountId>4087</AccountId>
        <AccountType/>
      </UserInfo>
      <UserInfo>
        <DisplayName>Olwen Lynch</DisplayName>
        <AccountId>2648</AccountId>
        <AccountType/>
      </UserInfo>
    </SharedWithUsers>
    <lcf76f155ced4ddcb4097134ff3c332f xmlns="d3493080-8355-45f9-82a1-ed57c908bae9">
      <Terms xmlns="http://schemas.microsoft.com/office/infopath/2007/PartnerControls"/>
    </lcf76f155ced4ddcb4097134ff3c332f>
    <TaxCatchAll xmlns="88329ebe-eddf-4a13-9155-b00765335f16" xsi:nil="true"/>
    <ExpiryDate xmlns="d3493080-8355-45f9-82a1-ed57c908bae9" xsi:nil="true"/>
    <MetaDescription xmlns="d3493080-8355-45f9-82a1-ed57c908bae9" xsi:nil="true"/>
  </documentManagement>
</p:properties>
</file>

<file path=customXml/itemProps1.xml><?xml version="1.0" encoding="utf-8"?>
<ds:datastoreItem xmlns:ds="http://schemas.openxmlformats.org/officeDocument/2006/customXml" ds:itemID="{2CE25423-B1AC-4716-9CE7-344D2624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29ebe-eddf-4a13-9155-b00765335f16"/>
    <ds:schemaRef ds:uri="d3493080-8355-45f9-82a1-ed57c908b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EE2A4A-5B5C-43C0-B622-C4DFAA394DFA}">
  <ds:schemaRefs>
    <ds:schemaRef ds:uri="http://schemas.microsoft.com/sharepoint/v3/contenttype/forms"/>
  </ds:schemaRefs>
</ds:datastoreItem>
</file>

<file path=customXml/itemProps3.xml><?xml version="1.0" encoding="utf-8"?>
<ds:datastoreItem xmlns:ds="http://schemas.openxmlformats.org/officeDocument/2006/customXml" ds:itemID="{8158DE44-BA09-4084-9F31-7567EEBDF479}">
  <ds:schemaRefs>
    <ds:schemaRef ds:uri="http://schemas.microsoft.com/office/2006/metadata/properties"/>
    <ds:schemaRef ds:uri="http://purl.org/dc/elements/1.1/"/>
    <ds:schemaRef ds:uri="http://purl.org/dc/terms/"/>
    <ds:schemaRef ds:uri="88329ebe-eddf-4a13-9155-b00765335f16"/>
    <ds:schemaRef ds:uri="d3493080-8355-45f9-82a1-ed57c908bae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5849</TotalTime>
  <Words>699</Words>
  <Application>Microsoft Office PowerPoint</Application>
  <PresentationFormat>Widescreen</PresentationFormat>
  <Paragraphs>62</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Arial Rounded MT Bold</vt:lpstr>
      <vt:lpstr>Calibri</vt:lpstr>
      <vt:lpstr>Calibri Light</vt:lpstr>
      <vt:lpstr>canada-type-gibson</vt:lpstr>
      <vt:lpstr>Courier New</vt:lpstr>
      <vt:lpstr>Courier New,monospace</vt:lpstr>
      <vt:lpstr>Gibson</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When does it start? </vt:lpstr>
      <vt:lpstr>You can take part online!</vt:lpstr>
      <vt:lpstr>Fun events &amp; activities coming up</vt:lpstr>
      <vt:lpstr>Fun events &amp; activities coming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Chalmers</dc:creator>
  <cp:lastModifiedBy>Neve Anslow</cp:lastModifiedBy>
  <cp:revision>7</cp:revision>
  <dcterms:created xsi:type="dcterms:W3CDTF">2021-04-14T09:20:51Z</dcterms:created>
  <dcterms:modified xsi:type="dcterms:W3CDTF">2025-07-01T09:32:09Z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0x010100605FBA1C603EEA499CBF596389E140D1</vt:lpwstr>
  </property>
  <property fmtid="{D5CDD505-2E9C-101B-9397-08002B2CF9AE}" pid="3" name="MediaServiceImageTags">
    <vt:lpwstr/>
  </property>
</Properties>
</file>