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57" r:id="rId2"/>
    <p:sldId id="258" r:id="rId3"/>
    <p:sldId id="259" r:id="rId4"/>
    <p:sldId id="261" r:id="rId5"/>
    <p:sldId id="272" r:id="rId6"/>
    <p:sldId id="263" r:id="rId7"/>
    <p:sldId id="269" r:id="rId8"/>
    <p:sldId id="273" r:id="rId9"/>
    <p:sldId id="274" r:id="rId10"/>
    <p:sldId id="275" r:id="rId11"/>
    <p:sldId id="276" r:id="rId12"/>
    <p:sldId id="268" r:id="rId1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A344CC3-F1F1-4CF2-9144-C4832AC0BF2B}" type="datetimeFigureOut">
              <a:rPr lang="en-GB" smtClean="0"/>
              <a:t>01/12/2025</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C23D703-9278-4502-B885-BA3557F4D2DC}" type="slidenum">
              <a:rPr lang="en-GB" smtClean="0"/>
              <a:t>‹#›</a:t>
            </a:fld>
            <a:endParaRPr lang="en-GB"/>
          </a:p>
        </p:txBody>
      </p:sp>
    </p:spTree>
    <p:extLst>
      <p:ext uri="{BB962C8B-B14F-4D97-AF65-F5344CB8AC3E}">
        <p14:creationId xmlns:p14="http://schemas.microsoft.com/office/powerpoint/2010/main" val="155029707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CC8613D-05EB-4653-B6B9-3EA9E70DCCD9}" type="datetimeFigureOut">
              <a:rPr lang="en-GB" smtClean="0"/>
              <a:t>01/12/2025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4B9BBC-1E55-4A1C-B7C9-0C0CB9295AF4}" type="slidenum">
              <a:rPr lang="en-GB" smtClean="0"/>
              <a:t>‹#›</a:t>
            </a:fld>
            <a:endParaRPr lang="en-GB"/>
          </a:p>
        </p:txBody>
      </p:sp>
    </p:spTree>
    <p:extLst>
      <p:ext uri="{BB962C8B-B14F-4D97-AF65-F5344CB8AC3E}">
        <p14:creationId xmlns:p14="http://schemas.microsoft.com/office/powerpoint/2010/main" val="3500332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C8613D-05EB-4653-B6B9-3EA9E70DCCD9}" type="datetimeFigureOut">
              <a:rPr lang="en-GB" smtClean="0"/>
              <a:t>01/12/2025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4B9BBC-1E55-4A1C-B7C9-0C0CB9295AF4}" type="slidenum">
              <a:rPr lang="en-GB" smtClean="0"/>
              <a:t>‹#›</a:t>
            </a:fld>
            <a:endParaRPr lang="en-GB"/>
          </a:p>
        </p:txBody>
      </p:sp>
    </p:spTree>
    <p:extLst>
      <p:ext uri="{BB962C8B-B14F-4D97-AF65-F5344CB8AC3E}">
        <p14:creationId xmlns:p14="http://schemas.microsoft.com/office/powerpoint/2010/main" val="3099240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C8613D-05EB-4653-B6B9-3EA9E70DCCD9}" type="datetimeFigureOut">
              <a:rPr lang="en-GB" smtClean="0"/>
              <a:t>01/12/2025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4B9BBC-1E55-4A1C-B7C9-0C0CB9295AF4}" type="slidenum">
              <a:rPr lang="en-GB" smtClean="0"/>
              <a:t>‹#›</a:t>
            </a:fld>
            <a:endParaRPr lang="en-GB"/>
          </a:p>
        </p:txBody>
      </p:sp>
    </p:spTree>
    <p:extLst>
      <p:ext uri="{BB962C8B-B14F-4D97-AF65-F5344CB8AC3E}">
        <p14:creationId xmlns:p14="http://schemas.microsoft.com/office/powerpoint/2010/main" val="1600280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C8613D-05EB-4653-B6B9-3EA9E70DCCD9}" type="datetimeFigureOut">
              <a:rPr lang="en-GB" smtClean="0"/>
              <a:t>01/12/2025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4B9BBC-1E55-4A1C-B7C9-0C0CB9295AF4}" type="slidenum">
              <a:rPr lang="en-GB" smtClean="0"/>
              <a:t>‹#›</a:t>
            </a:fld>
            <a:endParaRPr lang="en-GB"/>
          </a:p>
        </p:txBody>
      </p:sp>
    </p:spTree>
    <p:extLst>
      <p:ext uri="{BB962C8B-B14F-4D97-AF65-F5344CB8AC3E}">
        <p14:creationId xmlns:p14="http://schemas.microsoft.com/office/powerpoint/2010/main" val="1084447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C8613D-05EB-4653-B6B9-3EA9E70DCCD9}" type="datetimeFigureOut">
              <a:rPr lang="en-GB" smtClean="0"/>
              <a:t>01/12/2025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4B9BBC-1E55-4A1C-B7C9-0C0CB9295AF4}" type="slidenum">
              <a:rPr lang="en-GB" smtClean="0"/>
              <a:t>‹#›</a:t>
            </a:fld>
            <a:endParaRPr lang="en-GB"/>
          </a:p>
        </p:txBody>
      </p:sp>
    </p:spTree>
    <p:extLst>
      <p:ext uri="{BB962C8B-B14F-4D97-AF65-F5344CB8AC3E}">
        <p14:creationId xmlns:p14="http://schemas.microsoft.com/office/powerpoint/2010/main" val="200884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CC8613D-05EB-4653-B6B9-3EA9E70DCCD9}" type="datetimeFigureOut">
              <a:rPr lang="en-GB" smtClean="0"/>
              <a:t>01/12/2025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4B9BBC-1E55-4A1C-B7C9-0C0CB9295AF4}" type="slidenum">
              <a:rPr lang="en-GB" smtClean="0"/>
              <a:t>‹#›</a:t>
            </a:fld>
            <a:endParaRPr lang="en-GB"/>
          </a:p>
        </p:txBody>
      </p:sp>
    </p:spTree>
    <p:extLst>
      <p:ext uri="{BB962C8B-B14F-4D97-AF65-F5344CB8AC3E}">
        <p14:creationId xmlns:p14="http://schemas.microsoft.com/office/powerpoint/2010/main" val="357329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CC8613D-05EB-4653-B6B9-3EA9E70DCCD9}" type="datetimeFigureOut">
              <a:rPr lang="en-GB" smtClean="0"/>
              <a:t>01/12/2025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E4B9BBC-1E55-4A1C-B7C9-0C0CB9295AF4}" type="slidenum">
              <a:rPr lang="en-GB" smtClean="0"/>
              <a:t>‹#›</a:t>
            </a:fld>
            <a:endParaRPr lang="en-GB"/>
          </a:p>
        </p:txBody>
      </p:sp>
    </p:spTree>
    <p:extLst>
      <p:ext uri="{BB962C8B-B14F-4D97-AF65-F5344CB8AC3E}">
        <p14:creationId xmlns:p14="http://schemas.microsoft.com/office/powerpoint/2010/main" val="2841851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CC8613D-05EB-4653-B6B9-3EA9E70DCCD9}" type="datetimeFigureOut">
              <a:rPr lang="en-GB" smtClean="0"/>
              <a:t>01/12/2025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E4B9BBC-1E55-4A1C-B7C9-0C0CB9295AF4}" type="slidenum">
              <a:rPr lang="en-GB" smtClean="0"/>
              <a:t>‹#›</a:t>
            </a:fld>
            <a:endParaRPr lang="en-GB"/>
          </a:p>
        </p:txBody>
      </p:sp>
    </p:spTree>
    <p:extLst>
      <p:ext uri="{BB962C8B-B14F-4D97-AF65-F5344CB8AC3E}">
        <p14:creationId xmlns:p14="http://schemas.microsoft.com/office/powerpoint/2010/main" val="549838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8613D-05EB-4653-B6B9-3EA9E70DCCD9}" type="datetimeFigureOut">
              <a:rPr lang="en-GB" smtClean="0"/>
              <a:t>01/12/2025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E4B9BBC-1E55-4A1C-B7C9-0C0CB9295AF4}" type="slidenum">
              <a:rPr lang="en-GB" smtClean="0"/>
              <a:t>‹#›</a:t>
            </a:fld>
            <a:endParaRPr lang="en-GB"/>
          </a:p>
        </p:txBody>
      </p:sp>
    </p:spTree>
    <p:extLst>
      <p:ext uri="{BB962C8B-B14F-4D97-AF65-F5344CB8AC3E}">
        <p14:creationId xmlns:p14="http://schemas.microsoft.com/office/powerpoint/2010/main" val="4131196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C8613D-05EB-4653-B6B9-3EA9E70DCCD9}" type="datetimeFigureOut">
              <a:rPr lang="en-GB" smtClean="0"/>
              <a:t>01/12/2025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4B9BBC-1E55-4A1C-B7C9-0C0CB9295AF4}" type="slidenum">
              <a:rPr lang="en-GB" smtClean="0"/>
              <a:t>‹#›</a:t>
            </a:fld>
            <a:endParaRPr lang="en-GB"/>
          </a:p>
        </p:txBody>
      </p:sp>
    </p:spTree>
    <p:extLst>
      <p:ext uri="{BB962C8B-B14F-4D97-AF65-F5344CB8AC3E}">
        <p14:creationId xmlns:p14="http://schemas.microsoft.com/office/powerpoint/2010/main" val="2157103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C8613D-05EB-4653-B6B9-3EA9E70DCCD9}" type="datetimeFigureOut">
              <a:rPr lang="en-GB" smtClean="0"/>
              <a:t>01/12/2025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4B9BBC-1E55-4A1C-B7C9-0C0CB9295AF4}" type="slidenum">
              <a:rPr lang="en-GB" smtClean="0"/>
              <a:t>‹#›</a:t>
            </a:fld>
            <a:endParaRPr lang="en-GB"/>
          </a:p>
        </p:txBody>
      </p:sp>
    </p:spTree>
    <p:extLst>
      <p:ext uri="{BB962C8B-B14F-4D97-AF65-F5344CB8AC3E}">
        <p14:creationId xmlns:p14="http://schemas.microsoft.com/office/powerpoint/2010/main" val="2531578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8613D-05EB-4653-B6B9-3EA9E70DCCD9}" type="datetimeFigureOut">
              <a:rPr lang="en-GB" smtClean="0"/>
              <a:t>01/12/2025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B9BBC-1E55-4A1C-B7C9-0C0CB9295AF4}" type="slidenum">
              <a:rPr lang="en-GB" smtClean="0"/>
              <a:t>‹#›</a:t>
            </a:fld>
            <a:endParaRPr lang="en-GB"/>
          </a:p>
        </p:txBody>
      </p:sp>
    </p:spTree>
    <p:extLst>
      <p:ext uri="{BB962C8B-B14F-4D97-AF65-F5344CB8AC3E}">
        <p14:creationId xmlns:p14="http://schemas.microsoft.com/office/powerpoint/2010/main" val="1934313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9943" y="299403"/>
            <a:ext cx="9144000" cy="1947408"/>
          </a:xfrm>
        </p:spPr>
        <p:txBody>
          <a:bodyPr/>
          <a:lstStyle/>
          <a:p>
            <a:r>
              <a:rPr lang="en-GB" u="sng" dirty="0" smtClean="0">
                <a:latin typeface="XCCW Joined 23a" panose="03050602040000000000" pitchFamily="66" charset="0"/>
              </a:rPr>
              <a:t>House Teams</a:t>
            </a:r>
            <a:endParaRPr lang="en-GB" u="sng" dirty="0">
              <a:latin typeface="XCCW Joined 23a" panose="03050602040000000000" pitchFamily="66" charset="0"/>
            </a:endParaRPr>
          </a:p>
        </p:txBody>
      </p:sp>
      <p:graphicFrame>
        <p:nvGraphicFramePr>
          <p:cNvPr id="7" name="Object 6"/>
          <p:cNvGraphicFramePr>
            <a:graphicFrameLocks noChangeAspect="1"/>
          </p:cNvGraphicFramePr>
          <p:nvPr>
            <p:extLst/>
          </p:nvPr>
        </p:nvGraphicFramePr>
        <p:xfrm>
          <a:off x="544907" y="2953513"/>
          <a:ext cx="10994366" cy="3491322"/>
        </p:xfrm>
        <a:graphic>
          <a:graphicData uri="http://schemas.openxmlformats.org/presentationml/2006/ole">
            <mc:AlternateContent xmlns:mc="http://schemas.openxmlformats.org/markup-compatibility/2006">
              <mc:Choice xmlns:v="urn:schemas-microsoft-com:vml" Requires="v">
                <p:oleObj spid="_x0000_s1085" name="Document" r:id="rId3" imgW="9793194" imgH="3110149" progId="Word.Document.12">
                  <p:embed/>
                </p:oleObj>
              </mc:Choice>
              <mc:Fallback>
                <p:oleObj name="Document" r:id="rId3" imgW="9793194" imgH="3110149" progId="Word.Document.12">
                  <p:embed/>
                  <p:pic>
                    <p:nvPicPr>
                      <p:cNvPr id="7" name="Object 6"/>
                      <p:cNvPicPr/>
                      <p:nvPr/>
                    </p:nvPicPr>
                    <p:blipFill>
                      <a:blip r:embed="rId4"/>
                      <a:stretch>
                        <a:fillRect/>
                      </a:stretch>
                    </p:blipFill>
                    <p:spPr>
                      <a:xfrm>
                        <a:off x="544907" y="2953513"/>
                        <a:ext cx="10994366" cy="3491322"/>
                      </a:xfrm>
                      <a:prstGeom prst="rect">
                        <a:avLst/>
                      </a:prstGeom>
                    </p:spPr>
                  </p:pic>
                </p:oleObj>
              </mc:Fallback>
            </mc:AlternateContent>
          </a:graphicData>
        </a:graphic>
      </p:graphicFrame>
    </p:spTree>
    <p:extLst>
      <p:ext uri="{BB962C8B-B14F-4D97-AF65-F5344CB8AC3E}">
        <p14:creationId xmlns:p14="http://schemas.microsoft.com/office/powerpoint/2010/main" val="1311150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77402"/>
            <a:ext cx="12197422" cy="19363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latin typeface="CCW Cursive Writing 23" panose="03050602040000000000" pitchFamily="66" charset="0"/>
              </a:rPr>
              <a:t>Terra House </a:t>
            </a:r>
            <a:br>
              <a:rPr lang="en-GB" dirty="0" smtClean="0">
                <a:latin typeface="CCW Cursive Writing 23" panose="03050602040000000000" pitchFamily="66" charset="0"/>
              </a:rPr>
            </a:br>
            <a:r>
              <a:rPr lang="en-GB" dirty="0" smtClean="0">
                <a:latin typeface="CCW Cursive Writing 23" panose="03050602040000000000" pitchFamily="66" charset="0"/>
              </a:rPr>
              <a:t>Charity</a:t>
            </a:r>
            <a:endParaRPr lang="en-GB" dirty="0"/>
          </a:p>
        </p:txBody>
      </p:sp>
      <p:sp>
        <p:nvSpPr>
          <p:cNvPr id="7" name="Content Placeholder 2"/>
          <p:cNvSpPr txBox="1">
            <a:spLocks/>
          </p:cNvSpPr>
          <p:nvPr/>
        </p:nvSpPr>
        <p:spPr>
          <a:xfrm>
            <a:off x="964369" y="250666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pic>
        <p:nvPicPr>
          <p:cNvPr id="8" name="Picture 7" descr="A close up of a sign&#10;&#10;Description automatically generated">
            <a:extLst>
              <a:ext uri="{FF2B5EF4-FFF2-40B4-BE49-F238E27FC236}">
                <a16:creationId xmlns:a16="http://schemas.microsoft.com/office/drawing/2014/main" id="{184C4405-DDC7-AB43-8834-E5BE202FC5D2}"/>
              </a:ext>
            </a:extLst>
          </p:cNvPr>
          <p:cNvPicPr/>
          <p:nvPr/>
        </p:nvPicPr>
        <p:blipFill rotWithShape="1">
          <a:blip r:embed="rId2" cstate="print">
            <a:extLst>
              <a:ext uri="{28A0092B-C50C-407E-A947-70E740481C1C}">
                <a14:useLocalDpi xmlns:a14="http://schemas.microsoft.com/office/drawing/2010/main" val="0"/>
              </a:ext>
            </a:extLst>
          </a:blip>
          <a:srcRect l="15496" r="12596" b="3553"/>
          <a:stretch/>
        </p:blipFill>
        <p:spPr>
          <a:xfrm>
            <a:off x="732808" y="257672"/>
            <a:ext cx="1906905" cy="1856105"/>
          </a:xfrm>
          <a:prstGeom prst="rect">
            <a:avLst/>
          </a:prstGeom>
        </p:spPr>
      </p:pic>
      <p:sp>
        <p:nvSpPr>
          <p:cNvPr id="9" name="Content Placeholder 4"/>
          <p:cNvSpPr>
            <a:spLocks noGrp="1"/>
          </p:cNvSpPr>
          <p:nvPr>
            <p:ph idx="1"/>
          </p:nvPr>
        </p:nvSpPr>
        <p:spPr>
          <a:xfrm>
            <a:off x="964369" y="2506661"/>
            <a:ext cx="10515600" cy="3958453"/>
          </a:xfrm>
        </p:spPr>
        <p:txBody>
          <a:bodyPr>
            <a:normAutofit/>
          </a:bodyPr>
          <a:lstStyle/>
          <a:p>
            <a:r>
              <a:rPr lang="en-GB" sz="2400" dirty="0" smtClean="0">
                <a:latin typeface="CCW Cursive Writing 23" panose="03050602040000000000" pitchFamily="66" charset="0"/>
              </a:rPr>
              <a:t>Samaritans are a UK charity that have a branch in Walsall. </a:t>
            </a:r>
          </a:p>
          <a:p>
            <a:endParaRPr lang="en-GB" sz="2400" dirty="0">
              <a:latin typeface="CCW Cursive Writing 23" panose="03050602040000000000" pitchFamily="66" charset="0"/>
            </a:endParaRPr>
          </a:p>
          <a:p>
            <a:r>
              <a:rPr lang="en-GB" sz="2400" dirty="0" smtClean="0">
                <a:latin typeface="CCW Cursive Writing 23" panose="03050602040000000000" pitchFamily="66" charset="0"/>
              </a:rPr>
              <a:t>They provide support all year round for people who feel like they need someone to speak to. </a:t>
            </a:r>
          </a:p>
          <a:p>
            <a:endParaRPr lang="en-GB" sz="2400" dirty="0">
              <a:latin typeface="CCW Cursive Writing 23" panose="03050602040000000000" pitchFamily="66" charset="0"/>
            </a:endParaRPr>
          </a:p>
          <a:p>
            <a:r>
              <a:rPr lang="en-GB" sz="2400" dirty="0" smtClean="0">
                <a:latin typeface="CCW Cursive Writing 23" panose="03050602040000000000" pitchFamily="66" charset="0"/>
              </a:rPr>
              <a:t>They promote good mental health. </a:t>
            </a:r>
            <a:endParaRPr lang="en-GB" sz="2400" dirty="0">
              <a:latin typeface="CCW Cursive Writing 23" panose="03050602040000000000" pitchFamily="66" charset="0"/>
            </a:endParaRPr>
          </a:p>
        </p:txBody>
      </p:sp>
      <p:pic>
        <p:nvPicPr>
          <p:cNvPr id="10" name="Picture 9"/>
          <p:cNvPicPr>
            <a:picLocks noChangeAspect="1"/>
          </p:cNvPicPr>
          <p:nvPr/>
        </p:nvPicPr>
        <p:blipFill>
          <a:blip r:embed="rId3"/>
          <a:stretch>
            <a:fillRect/>
          </a:stretch>
        </p:blipFill>
        <p:spPr>
          <a:xfrm>
            <a:off x="8961142" y="462434"/>
            <a:ext cx="2381250" cy="1297727"/>
          </a:xfrm>
          <a:prstGeom prst="rect">
            <a:avLst/>
          </a:prstGeom>
        </p:spPr>
      </p:pic>
    </p:spTree>
    <p:extLst>
      <p:ext uri="{BB962C8B-B14F-4D97-AF65-F5344CB8AC3E}">
        <p14:creationId xmlns:p14="http://schemas.microsoft.com/office/powerpoint/2010/main" val="495107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E3F1FA80-6C4D-EA43-8058-C27F4715D1E9}"/>
              </a:ext>
            </a:extLst>
          </p:cNvPr>
          <p:cNvPicPr/>
          <p:nvPr/>
        </p:nvPicPr>
        <p:blipFill>
          <a:blip r:embed="rId2"/>
          <a:stretch>
            <a:fillRect/>
          </a:stretch>
        </p:blipFill>
        <p:spPr>
          <a:xfrm>
            <a:off x="1105298" y="201064"/>
            <a:ext cx="1400510" cy="1456391"/>
          </a:xfrm>
          <a:prstGeom prst="rect">
            <a:avLst/>
          </a:prstGeom>
          <a:ln>
            <a:noFill/>
          </a:ln>
        </p:spPr>
      </p:pic>
      <p:sp>
        <p:nvSpPr>
          <p:cNvPr id="2" name="Title 1"/>
          <p:cNvSpPr>
            <a:spLocks noGrp="1"/>
          </p:cNvSpPr>
          <p:nvPr>
            <p:ph type="title"/>
          </p:nvPr>
        </p:nvSpPr>
        <p:spPr>
          <a:xfrm>
            <a:off x="0" y="476680"/>
            <a:ext cx="10515600" cy="1325563"/>
          </a:xfrm>
        </p:spPr>
        <p:txBody>
          <a:bodyPr>
            <a:normAutofit/>
          </a:bodyPr>
          <a:lstStyle/>
          <a:p>
            <a:pPr algn="ctr"/>
            <a:r>
              <a:rPr lang="en-GB" sz="3600" dirty="0" smtClean="0">
                <a:latin typeface="CCW Cursive Writing 23" panose="03050602040000000000" pitchFamily="66" charset="0"/>
              </a:rPr>
              <a:t>    </a:t>
            </a:r>
            <a:r>
              <a:rPr lang="en-GB" sz="3600" dirty="0" err="1" smtClean="0">
                <a:latin typeface="CCW Cursive Writing 23" panose="03050602040000000000" pitchFamily="66" charset="0"/>
              </a:rPr>
              <a:t>Ventus</a:t>
            </a:r>
            <a:r>
              <a:rPr lang="en-GB" sz="3600" dirty="0" smtClean="0">
                <a:latin typeface="CCW Cursive Writing 23" panose="03050602040000000000" pitchFamily="66" charset="0"/>
              </a:rPr>
              <a:t> House </a:t>
            </a:r>
            <a:br>
              <a:rPr lang="en-GB" sz="3600" dirty="0" smtClean="0">
                <a:latin typeface="CCW Cursive Writing 23" panose="03050602040000000000" pitchFamily="66" charset="0"/>
              </a:rPr>
            </a:br>
            <a:r>
              <a:rPr lang="en-GB" sz="3600" dirty="0" smtClean="0">
                <a:latin typeface="CCW Cursive Writing 23" panose="03050602040000000000" pitchFamily="66" charset="0"/>
              </a:rPr>
              <a:t>Charity</a:t>
            </a:r>
            <a:endParaRPr lang="en-GB" sz="3600" dirty="0">
              <a:latin typeface="CCW Cursive Writing 23" panose="03050602040000000000" pitchFamily="66" charset="0"/>
            </a:endParaRPr>
          </a:p>
        </p:txBody>
      </p:sp>
      <p:sp>
        <p:nvSpPr>
          <p:cNvPr id="5" name="Content Placeholder 4"/>
          <p:cNvSpPr>
            <a:spLocks noGrp="1"/>
          </p:cNvSpPr>
          <p:nvPr>
            <p:ph idx="1"/>
          </p:nvPr>
        </p:nvSpPr>
        <p:spPr>
          <a:xfrm>
            <a:off x="256308" y="1620983"/>
            <a:ext cx="11178309" cy="4969202"/>
          </a:xfrm>
        </p:spPr>
        <p:txBody>
          <a:bodyPr>
            <a:normAutofit/>
          </a:bodyPr>
          <a:lstStyle/>
          <a:p>
            <a:pPr algn="ctr" fontAlgn="base"/>
            <a:r>
              <a:rPr lang="en-GB" dirty="0">
                <a:latin typeface="CCW Cursive Writing 23" panose="03050602040000000000"/>
              </a:rPr>
              <a:t>The Salvation </a:t>
            </a:r>
            <a:r>
              <a:rPr lang="en-GB" dirty="0" smtClean="0">
                <a:latin typeface="CCW Cursive Writing 23" panose="03050602040000000000"/>
              </a:rPr>
              <a:t>Army works </a:t>
            </a:r>
            <a:r>
              <a:rPr lang="en-GB" dirty="0">
                <a:latin typeface="CCW Cursive Writing 23" panose="03050602040000000000"/>
              </a:rPr>
              <a:t>alongside communities around the world to defeat poverty and injustice</a:t>
            </a:r>
            <a:r>
              <a:rPr lang="en-GB" dirty="0" smtClean="0">
                <a:latin typeface="CCW Cursive Writing 23" panose="03050602040000000000"/>
              </a:rPr>
              <a:t>.</a:t>
            </a:r>
          </a:p>
          <a:p>
            <a:pPr algn="ctr" fontAlgn="base"/>
            <a:r>
              <a:rPr lang="en-GB" dirty="0" smtClean="0">
                <a:latin typeface="CCW Cursive Writing 23" panose="03050602040000000000"/>
              </a:rPr>
              <a:t>Their international </a:t>
            </a:r>
            <a:r>
              <a:rPr lang="en-GB" dirty="0">
                <a:latin typeface="CCW Cursive Writing 23" panose="03050602040000000000"/>
              </a:rPr>
              <a:t>work is divided into five </a:t>
            </a:r>
            <a:r>
              <a:rPr lang="en-GB" dirty="0" smtClean="0">
                <a:latin typeface="CCW Cursive Writing 23" panose="03050602040000000000"/>
              </a:rPr>
              <a:t>themes:</a:t>
            </a:r>
          </a:p>
          <a:p>
            <a:pPr algn="ctr" fontAlgn="base"/>
            <a:endParaRPr lang="en-GB" dirty="0" smtClean="0">
              <a:latin typeface="CCW Cursive Writing 23" panose="03050602040000000000"/>
            </a:endParaRPr>
          </a:p>
          <a:p>
            <a:pPr algn="ctr" fontAlgn="base"/>
            <a:endParaRPr lang="en-GB" dirty="0">
              <a:latin typeface="CCW Cursive Writing 23" panose="03050602040000000000"/>
            </a:endParaRPr>
          </a:p>
          <a:p>
            <a:pPr algn="ctr" fontAlgn="base"/>
            <a:endParaRPr lang="en-GB" dirty="0">
              <a:latin typeface="CCW Cursive Writing 23" panose="03050602040000000000"/>
            </a:endParaRPr>
          </a:p>
          <a:p>
            <a:pPr algn="ctr" fontAlgn="base"/>
            <a:endParaRPr lang="en-GB" dirty="0">
              <a:latin typeface="CCW Cursive Writing 23" panose="03050602040000000000"/>
            </a:endParaRPr>
          </a:p>
        </p:txBody>
      </p:sp>
      <p:pic>
        <p:nvPicPr>
          <p:cNvPr id="3" name="Picture 2"/>
          <p:cNvPicPr>
            <a:picLocks noChangeAspect="1"/>
          </p:cNvPicPr>
          <p:nvPr/>
        </p:nvPicPr>
        <p:blipFill>
          <a:blip r:embed="rId3"/>
          <a:stretch>
            <a:fillRect/>
          </a:stretch>
        </p:blipFill>
        <p:spPr>
          <a:xfrm>
            <a:off x="9260566" y="279105"/>
            <a:ext cx="2250829" cy="1300310"/>
          </a:xfrm>
          <a:prstGeom prst="rect">
            <a:avLst/>
          </a:prstGeom>
        </p:spPr>
      </p:pic>
      <p:pic>
        <p:nvPicPr>
          <p:cNvPr id="4" name="Picture 3"/>
          <p:cNvPicPr>
            <a:picLocks noChangeAspect="1"/>
          </p:cNvPicPr>
          <p:nvPr/>
        </p:nvPicPr>
        <p:blipFill>
          <a:blip r:embed="rId4"/>
          <a:stretch>
            <a:fillRect/>
          </a:stretch>
        </p:blipFill>
        <p:spPr>
          <a:xfrm>
            <a:off x="4761630" y="3697278"/>
            <a:ext cx="2195276" cy="3010378"/>
          </a:xfrm>
          <a:prstGeom prst="rect">
            <a:avLst/>
          </a:prstGeom>
        </p:spPr>
      </p:pic>
      <p:pic>
        <p:nvPicPr>
          <p:cNvPr id="7" name="Picture 6"/>
          <p:cNvPicPr>
            <a:picLocks noChangeAspect="1"/>
          </p:cNvPicPr>
          <p:nvPr/>
        </p:nvPicPr>
        <p:blipFill>
          <a:blip r:embed="rId5"/>
          <a:stretch>
            <a:fillRect/>
          </a:stretch>
        </p:blipFill>
        <p:spPr>
          <a:xfrm>
            <a:off x="9260566" y="3494663"/>
            <a:ext cx="2565886" cy="3154258"/>
          </a:xfrm>
          <a:prstGeom prst="rect">
            <a:avLst/>
          </a:prstGeom>
        </p:spPr>
      </p:pic>
      <p:pic>
        <p:nvPicPr>
          <p:cNvPr id="8" name="Picture 7"/>
          <p:cNvPicPr>
            <a:picLocks noChangeAspect="1"/>
          </p:cNvPicPr>
          <p:nvPr/>
        </p:nvPicPr>
        <p:blipFill>
          <a:blip r:embed="rId6"/>
          <a:stretch>
            <a:fillRect/>
          </a:stretch>
        </p:blipFill>
        <p:spPr>
          <a:xfrm>
            <a:off x="6970835" y="3675923"/>
            <a:ext cx="2462603" cy="3014566"/>
          </a:xfrm>
          <a:prstGeom prst="rect">
            <a:avLst/>
          </a:prstGeom>
        </p:spPr>
      </p:pic>
      <p:pic>
        <p:nvPicPr>
          <p:cNvPr id="10" name="Picture 9"/>
          <p:cNvPicPr>
            <a:picLocks noChangeAspect="1"/>
          </p:cNvPicPr>
          <p:nvPr/>
        </p:nvPicPr>
        <p:blipFill>
          <a:blip r:embed="rId7"/>
          <a:stretch>
            <a:fillRect/>
          </a:stretch>
        </p:blipFill>
        <p:spPr>
          <a:xfrm>
            <a:off x="2703492" y="3697278"/>
            <a:ext cx="2172300" cy="2828252"/>
          </a:xfrm>
          <a:prstGeom prst="rect">
            <a:avLst/>
          </a:prstGeom>
        </p:spPr>
      </p:pic>
      <p:pic>
        <p:nvPicPr>
          <p:cNvPr id="11" name="Picture 10"/>
          <p:cNvPicPr>
            <a:picLocks noChangeAspect="1"/>
          </p:cNvPicPr>
          <p:nvPr/>
        </p:nvPicPr>
        <p:blipFill>
          <a:blip r:embed="rId8"/>
          <a:stretch>
            <a:fillRect/>
          </a:stretch>
        </p:blipFill>
        <p:spPr>
          <a:xfrm>
            <a:off x="359700" y="3494663"/>
            <a:ext cx="2336827" cy="2888673"/>
          </a:xfrm>
          <a:prstGeom prst="rect">
            <a:avLst/>
          </a:prstGeom>
        </p:spPr>
      </p:pic>
    </p:spTree>
    <p:extLst>
      <p:ext uri="{BB962C8B-B14F-4D97-AF65-F5344CB8AC3E}">
        <p14:creationId xmlns:p14="http://schemas.microsoft.com/office/powerpoint/2010/main" val="236187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78069"/>
            <a:ext cx="4708161" cy="1447556"/>
          </a:xfrm>
        </p:spPr>
        <p:txBody>
          <a:bodyPr>
            <a:normAutofit/>
          </a:bodyPr>
          <a:lstStyle/>
          <a:p>
            <a:pPr algn="ctr"/>
            <a:r>
              <a:rPr lang="en-GB" sz="3200" u="sng" dirty="0" smtClean="0">
                <a:latin typeface="CCW Cursive Writing 23" panose="03050602040000000000" pitchFamily="66" charset="0"/>
              </a:rPr>
              <a:t>House Captains(Y6)</a:t>
            </a:r>
            <a:endParaRPr lang="en-GB" sz="3200" u="sng" dirty="0">
              <a:latin typeface="CCW Cursive Writing 23" panose="03050602040000000000" pitchFamily="66" charset="0"/>
            </a:endParaRPr>
          </a:p>
        </p:txBody>
      </p:sp>
      <p:sp>
        <p:nvSpPr>
          <p:cNvPr id="3" name="Content Placeholder 2"/>
          <p:cNvSpPr>
            <a:spLocks noGrp="1"/>
          </p:cNvSpPr>
          <p:nvPr>
            <p:ph idx="1"/>
          </p:nvPr>
        </p:nvSpPr>
        <p:spPr>
          <a:xfrm>
            <a:off x="6549453" y="1825625"/>
            <a:ext cx="4918022" cy="4232275"/>
          </a:xfrm>
        </p:spPr>
        <p:txBody>
          <a:bodyPr>
            <a:normAutofit/>
          </a:bodyPr>
          <a:lstStyle/>
          <a:p>
            <a:pPr marL="0" indent="0" fontAlgn="base">
              <a:buNone/>
            </a:pPr>
            <a:endParaRPr lang="en-GB" dirty="0">
              <a:solidFill>
                <a:srgbClr val="00B050"/>
              </a:solidFill>
              <a:latin typeface="CCW Cursive Writing 23" panose="03050602040000000000" pitchFamily="66" charset="0"/>
            </a:endParaRPr>
          </a:p>
          <a:p>
            <a:pPr marL="0" indent="0" fontAlgn="base">
              <a:buNone/>
            </a:pPr>
            <a:r>
              <a:rPr lang="en-GB" sz="2600" dirty="0" smtClean="0">
                <a:solidFill>
                  <a:srgbClr val="00B0F0"/>
                </a:solidFill>
                <a:latin typeface="CCW Cursive Writing 23" panose="03050602040000000000" pitchFamily="66" charset="0"/>
              </a:rPr>
              <a:t>Aqua</a:t>
            </a:r>
            <a:r>
              <a:rPr lang="en-GB" sz="2600" dirty="0">
                <a:solidFill>
                  <a:srgbClr val="00B0F0"/>
                </a:solidFill>
                <a:latin typeface="CCW Cursive Writing 23" panose="03050602040000000000" pitchFamily="66" charset="0"/>
              </a:rPr>
              <a:t> </a:t>
            </a:r>
            <a:r>
              <a:rPr lang="en-GB" sz="2600" dirty="0" smtClean="0">
                <a:solidFill>
                  <a:srgbClr val="00B0F0"/>
                </a:solidFill>
                <a:latin typeface="CCW Cursive Writing 23" panose="03050602040000000000" pitchFamily="66" charset="0"/>
              </a:rPr>
              <a:t>- </a:t>
            </a:r>
            <a:r>
              <a:rPr lang="en-GB" sz="2600" dirty="0" smtClean="0">
                <a:solidFill>
                  <a:srgbClr val="00B0F0"/>
                </a:solidFill>
                <a:latin typeface="CCW Cursive Writing 23" panose="03050602040000000000" pitchFamily="66" charset="0"/>
              </a:rPr>
              <a:t>David</a:t>
            </a:r>
            <a:endParaRPr lang="en-GB" sz="2600" dirty="0" smtClean="0">
              <a:solidFill>
                <a:srgbClr val="00B0F0"/>
              </a:solidFill>
              <a:latin typeface="CCW Cursive Writing 23" panose="03050602040000000000" pitchFamily="66" charset="0"/>
            </a:endParaRPr>
          </a:p>
          <a:p>
            <a:pPr marL="0" indent="0" fontAlgn="base">
              <a:buNone/>
            </a:pPr>
            <a:endParaRPr lang="en-GB" sz="2600" dirty="0" smtClean="0">
              <a:solidFill>
                <a:srgbClr val="FF0000"/>
              </a:solidFill>
              <a:latin typeface="CCW Cursive Writing 23" panose="03050602040000000000" pitchFamily="66" charset="0"/>
            </a:endParaRPr>
          </a:p>
          <a:p>
            <a:pPr marL="0" indent="0" fontAlgn="base">
              <a:buNone/>
            </a:pPr>
            <a:r>
              <a:rPr lang="en-GB" sz="2600" dirty="0" err="1" smtClean="0">
                <a:solidFill>
                  <a:srgbClr val="FF0000"/>
                </a:solidFill>
                <a:latin typeface="CCW Cursive Writing 23" panose="03050602040000000000" pitchFamily="66" charset="0"/>
              </a:rPr>
              <a:t>Ignis</a:t>
            </a:r>
            <a:r>
              <a:rPr lang="en-GB" sz="2600" dirty="0" smtClean="0">
                <a:solidFill>
                  <a:srgbClr val="FF0000"/>
                </a:solidFill>
                <a:latin typeface="CCW Cursive Writing 23" panose="03050602040000000000" pitchFamily="66" charset="0"/>
              </a:rPr>
              <a:t> – </a:t>
            </a:r>
            <a:r>
              <a:rPr lang="en-GB" sz="2600" smtClean="0">
                <a:solidFill>
                  <a:srgbClr val="FF0000"/>
                </a:solidFill>
                <a:latin typeface="CCW Cursive Writing 23" panose="03050602040000000000" pitchFamily="66" charset="0"/>
              </a:rPr>
              <a:t>Mariam </a:t>
            </a:r>
            <a:endParaRPr lang="en-GB" sz="2600" dirty="0">
              <a:solidFill>
                <a:srgbClr val="FF0000"/>
              </a:solidFill>
              <a:latin typeface="CCW Cursive Writing 23" panose="03050602040000000000" pitchFamily="66" charset="0"/>
            </a:endParaRPr>
          </a:p>
          <a:p>
            <a:pPr marL="0" indent="0" fontAlgn="base">
              <a:buNone/>
            </a:pPr>
            <a:endParaRPr lang="en-GB" sz="2600" dirty="0" smtClean="0">
              <a:solidFill>
                <a:srgbClr val="00B050"/>
              </a:solidFill>
              <a:latin typeface="CCW Cursive Writing 23" panose="03050602040000000000" pitchFamily="66" charset="0"/>
            </a:endParaRPr>
          </a:p>
          <a:p>
            <a:pPr marL="0" indent="0" fontAlgn="base">
              <a:buNone/>
            </a:pPr>
            <a:r>
              <a:rPr lang="en-GB" sz="2600" dirty="0" smtClean="0">
                <a:solidFill>
                  <a:srgbClr val="00B050"/>
                </a:solidFill>
                <a:latin typeface="CCW Cursive Writing 23" panose="03050602040000000000" pitchFamily="66" charset="0"/>
              </a:rPr>
              <a:t>Terra - </a:t>
            </a:r>
            <a:r>
              <a:rPr lang="en-GB" sz="2600" dirty="0" err="1" smtClean="0">
                <a:solidFill>
                  <a:srgbClr val="00B050"/>
                </a:solidFill>
                <a:latin typeface="CCW Cursive Writing 23" panose="03050602040000000000" pitchFamily="66" charset="0"/>
              </a:rPr>
              <a:t>Seren</a:t>
            </a:r>
            <a:endParaRPr lang="en-GB" sz="2600" dirty="0">
              <a:solidFill>
                <a:srgbClr val="00B050"/>
              </a:solidFill>
              <a:latin typeface="CCW Cursive Writing 23" panose="03050602040000000000" pitchFamily="66" charset="0"/>
            </a:endParaRPr>
          </a:p>
          <a:p>
            <a:pPr marL="0" indent="0" fontAlgn="base">
              <a:buNone/>
            </a:pPr>
            <a:endParaRPr lang="en-GB" sz="2600" dirty="0">
              <a:solidFill>
                <a:srgbClr val="00B0F0"/>
              </a:solidFill>
              <a:latin typeface="CCW Cursive Writing 23" panose="03050602040000000000" pitchFamily="66" charset="0"/>
            </a:endParaRPr>
          </a:p>
          <a:p>
            <a:pPr marL="0" indent="0" fontAlgn="base">
              <a:buNone/>
            </a:pPr>
            <a:r>
              <a:rPr lang="en-GB" sz="2600" dirty="0" err="1" smtClean="0">
                <a:solidFill>
                  <a:schemeClr val="accent4"/>
                </a:solidFill>
                <a:latin typeface="CCW Cursive Writing 23" panose="03050602040000000000" pitchFamily="66" charset="0"/>
              </a:rPr>
              <a:t>Ventus</a:t>
            </a:r>
            <a:r>
              <a:rPr lang="en-GB" sz="2600" dirty="0" smtClean="0">
                <a:solidFill>
                  <a:schemeClr val="accent4"/>
                </a:solidFill>
                <a:latin typeface="CCW Cursive Writing 23" panose="03050602040000000000" pitchFamily="66" charset="0"/>
              </a:rPr>
              <a:t> - </a:t>
            </a:r>
            <a:r>
              <a:rPr lang="en-GB" sz="2600" dirty="0" err="1" smtClean="0">
                <a:solidFill>
                  <a:schemeClr val="accent4"/>
                </a:solidFill>
                <a:latin typeface="CCW Cursive Writing 23" panose="03050602040000000000" pitchFamily="66" charset="0"/>
              </a:rPr>
              <a:t>Navraj</a:t>
            </a:r>
            <a:endParaRPr lang="en-GB" dirty="0">
              <a:solidFill>
                <a:schemeClr val="accent4"/>
              </a:solidFill>
              <a:latin typeface="CCW Cursive Writing 23" panose="03050602040000000000" pitchFamily="66" charset="0"/>
            </a:endParaRPr>
          </a:p>
        </p:txBody>
      </p:sp>
      <p:sp>
        <p:nvSpPr>
          <p:cNvPr id="4" name="Title 1"/>
          <p:cNvSpPr txBox="1">
            <a:spLocks/>
          </p:cNvSpPr>
          <p:nvPr/>
        </p:nvSpPr>
        <p:spPr>
          <a:xfrm>
            <a:off x="6342088" y="500062"/>
            <a:ext cx="442334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u="sng" dirty="0" smtClean="0">
                <a:latin typeface="CCW Cursive Writing 23" panose="03050602040000000000" pitchFamily="66" charset="0"/>
              </a:rPr>
              <a:t>House Vice Captains (Y5)</a:t>
            </a:r>
            <a:endParaRPr lang="en-GB" sz="3200" u="sng" dirty="0">
              <a:latin typeface="CCW Cursive Writing 23" panose="03050602040000000000" pitchFamily="66" charset="0"/>
            </a:endParaRPr>
          </a:p>
        </p:txBody>
      </p:sp>
      <p:sp>
        <p:nvSpPr>
          <p:cNvPr id="5" name="Content Placeholder 2"/>
          <p:cNvSpPr txBox="1">
            <a:spLocks/>
          </p:cNvSpPr>
          <p:nvPr/>
        </p:nvSpPr>
        <p:spPr>
          <a:xfrm>
            <a:off x="838199" y="1942292"/>
            <a:ext cx="4918022" cy="40540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endParaRPr lang="en-GB" sz="2400" dirty="0" smtClean="0">
              <a:solidFill>
                <a:srgbClr val="00B050"/>
              </a:solidFill>
              <a:latin typeface="CCW Cursive Writing 23" panose="03050602040000000000" pitchFamily="66" charset="0"/>
            </a:endParaRPr>
          </a:p>
          <a:p>
            <a:pPr marL="0" indent="0" fontAlgn="base">
              <a:buFont typeface="Arial" panose="020B0604020202020204" pitchFamily="34" charset="0"/>
              <a:buNone/>
            </a:pPr>
            <a:r>
              <a:rPr lang="en-GB" sz="2400" dirty="0" smtClean="0">
                <a:solidFill>
                  <a:srgbClr val="00B0F0"/>
                </a:solidFill>
                <a:latin typeface="CCW Cursive Writing 23" panose="03050602040000000000" pitchFamily="66" charset="0"/>
              </a:rPr>
              <a:t>Aqua - </a:t>
            </a:r>
            <a:r>
              <a:rPr lang="en-GB" sz="2400" dirty="0" err="1" smtClean="0">
                <a:solidFill>
                  <a:srgbClr val="00B0F0"/>
                </a:solidFill>
                <a:latin typeface="CCW Cursive Writing 23" panose="03050602040000000000" pitchFamily="66" charset="0"/>
              </a:rPr>
              <a:t>Yaseera</a:t>
            </a:r>
            <a:endParaRPr lang="en-GB" sz="2400" dirty="0" smtClean="0">
              <a:solidFill>
                <a:srgbClr val="00B0F0"/>
              </a:solidFill>
              <a:latin typeface="CCW Cursive Writing 23" panose="03050602040000000000" pitchFamily="66" charset="0"/>
            </a:endParaRPr>
          </a:p>
          <a:p>
            <a:pPr marL="0" indent="0" fontAlgn="base">
              <a:buFont typeface="Arial" panose="020B0604020202020204" pitchFamily="34" charset="0"/>
              <a:buNone/>
            </a:pPr>
            <a:endParaRPr lang="en-GB" sz="2400" dirty="0" smtClean="0">
              <a:solidFill>
                <a:schemeClr val="accent4"/>
              </a:solidFill>
              <a:latin typeface="CCW Cursive Writing 23" panose="03050602040000000000" pitchFamily="66" charset="0"/>
            </a:endParaRPr>
          </a:p>
          <a:p>
            <a:pPr marL="0" indent="0" fontAlgn="base">
              <a:buNone/>
            </a:pPr>
            <a:r>
              <a:rPr lang="en-GB" sz="2400" dirty="0" err="1" smtClean="0">
                <a:solidFill>
                  <a:srgbClr val="FF0000"/>
                </a:solidFill>
                <a:latin typeface="CCW Cursive Writing 23" panose="03050602040000000000" pitchFamily="66" charset="0"/>
              </a:rPr>
              <a:t>Ignis</a:t>
            </a:r>
            <a:r>
              <a:rPr lang="en-GB" sz="2400" dirty="0" smtClean="0">
                <a:solidFill>
                  <a:srgbClr val="FF0000"/>
                </a:solidFill>
                <a:latin typeface="CCW Cursive Writing 23" panose="03050602040000000000" pitchFamily="66" charset="0"/>
              </a:rPr>
              <a:t> - </a:t>
            </a:r>
            <a:r>
              <a:rPr lang="en-GB" sz="2400" dirty="0" err="1" smtClean="0">
                <a:solidFill>
                  <a:srgbClr val="FF0000"/>
                </a:solidFill>
                <a:latin typeface="CCW Cursive Writing 23" panose="03050602040000000000" pitchFamily="66" charset="0"/>
              </a:rPr>
              <a:t>Eliyiah</a:t>
            </a:r>
            <a:r>
              <a:rPr lang="en-GB" sz="2400" dirty="0" smtClean="0">
                <a:solidFill>
                  <a:srgbClr val="FF0000"/>
                </a:solidFill>
                <a:latin typeface="CCW Cursive Writing 23" panose="03050602040000000000" pitchFamily="66" charset="0"/>
              </a:rPr>
              <a:t> </a:t>
            </a:r>
          </a:p>
          <a:p>
            <a:pPr marL="0" indent="0" fontAlgn="base">
              <a:buFont typeface="Arial" panose="020B0604020202020204" pitchFamily="34" charset="0"/>
              <a:buNone/>
            </a:pPr>
            <a:endParaRPr lang="en-GB" sz="2400" dirty="0">
              <a:solidFill>
                <a:srgbClr val="FF0000"/>
              </a:solidFill>
              <a:latin typeface="CCW Cursive Writing 23" panose="03050602040000000000" pitchFamily="66" charset="0"/>
            </a:endParaRPr>
          </a:p>
          <a:p>
            <a:pPr marL="0" indent="0" fontAlgn="base">
              <a:buNone/>
            </a:pPr>
            <a:r>
              <a:rPr lang="en-GB" sz="2400" dirty="0" smtClean="0">
                <a:solidFill>
                  <a:srgbClr val="00B050"/>
                </a:solidFill>
                <a:latin typeface="CCW Cursive Writing 23" panose="03050602040000000000" pitchFamily="66" charset="0"/>
              </a:rPr>
              <a:t>Terra - </a:t>
            </a:r>
            <a:r>
              <a:rPr lang="en-GB" sz="2400" dirty="0" err="1" smtClean="0">
                <a:solidFill>
                  <a:srgbClr val="00B050"/>
                </a:solidFill>
                <a:latin typeface="CCW Cursive Writing 23" panose="03050602040000000000" pitchFamily="66" charset="0"/>
              </a:rPr>
              <a:t>Lacey</a:t>
            </a:r>
            <a:r>
              <a:rPr lang="en-GB" sz="2400" dirty="0" smtClean="0">
                <a:solidFill>
                  <a:srgbClr val="00B050"/>
                </a:solidFill>
                <a:latin typeface="CCW Cursive Writing 23" panose="03050602040000000000" pitchFamily="66" charset="0"/>
              </a:rPr>
              <a:t>-Mai </a:t>
            </a:r>
            <a:endParaRPr lang="en-GB" sz="2400" dirty="0">
              <a:solidFill>
                <a:srgbClr val="00B050"/>
              </a:solidFill>
              <a:latin typeface="CCW Cursive Writing 23" panose="03050602040000000000" pitchFamily="66" charset="0"/>
            </a:endParaRPr>
          </a:p>
          <a:p>
            <a:pPr marL="0" indent="0" fontAlgn="base">
              <a:buFont typeface="Arial" panose="020B0604020202020204" pitchFamily="34" charset="0"/>
              <a:buNone/>
            </a:pPr>
            <a:endParaRPr lang="en-GB" sz="2400" dirty="0">
              <a:solidFill>
                <a:srgbClr val="FF0000"/>
              </a:solidFill>
              <a:latin typeface="CCW Cursive Writing 23" panose="03050602040000000000" pitchFamily="66" charset="0"/>
            </a:endParaRPr>
          </a:p>
          <a:p>
            <a:pPr marL="0" indent="0" fontAlgn="base">
              <a:buNone/>
            </a:pPr>
            <a:r>
              <a:rPr lang="en-GB" sz="2400" dirty="0" err="1">
                <a:solidFill>
                  <a:schemeClr val="accent4"/>
                </a:solidFill>
                <a:latin typeface="CCW Cursive Writing 23" panose="03050602040000000000" pitchFamily="66" charset="0"/>
              </a:rPr>
              <a:t>Ventus</a:t>
            </a:r>
            <a:r>
              <a:rPr lang="en-GB" sz="2400" dirty="0">
                <a:solidFill>
                  <a:schemeClr val="accent4"/>
                </a:solidFill>
                <a:latin typeface="CCW Cursive Writing 23" panose="03050602040000000000" pitchFamily="66" charset="0"/>
              </a:rPr>
              <a:t> - Sahib</a:t>
            </a:r>
          </a:p>
          <a:p>
            <a:pPr marL="0" indent="0" fontAlgn="base">
              <a:buFont typeface="Arial" panose="020B0604020202020204" pitchFamily="34" charset="0"/>
              <a:buNone/>
            </a:pPr>
            <a:endParaRPr lang="en-GB" sz="2400" dirty="0" smtClean="0">
              <a:solidFill>
                <a:srgbClr val="FF0000"/>
              </a:solidFill>
              <a:latin typeface="CCW Cursive Writing 23" panose="03050602040000000000" pitchFamily="66" charset="0"/>
            </a:endParaRPr>
          </a:p>
          <a:p>
            <a:pPr marL="0" indent="0" fontAlgn="base">
              <a:buFont typeface="Arial" panose="020B0604020202020204" pitchFamily="34" charset="0"/>
              <a:buNone/>
            </a:pPr>
            <a:endParaRPr lang="en-GB" sz="2400" dirty="0" smtClean="0">
              <a:solidFill>
                <a:srgbClr val="FF0000"/>
              </a:solidFill>
              <a:latin typeface="CCW Cursive Writing 23" panose="03050602040000000000" pitchFamily="66" charset="0"/>
            </a:endParaRPr>
          </a:p>
        </p:txBody>
      </p:sp>
    </p:spTree>
    <p:extLst>
      <p:ext uri="{BB962C8B-B14F-4D97-AF65-F5344CB8AC3E}">
        <p14:creationId xmlns:p14="http://schemas.microsoft.com/office/powerpoint/2010/main" val="1695230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CW Cursive Writing 23" panose="03050602040000000000" pitchFamily="66" charset="0"/>
              </a:rPr>
              <a:t>The House System</a:t>
            </a:r>
            <a:endParaRPr lang="en-GB" dirty="0">
              <a:latin typeface="CCW Cursive Writing 23" panose="03050602040000000000" pitchFamily="66" charset="0"/>
            </a:endParaRPr>
          </a:p>
        </p:txBody>
      </p:sp>
      <p:sp>
        <p:nvSpPr>
          <p:cNvPr id="3" name="Content Placeholder 2"/>
          <p:cNvSpPr>
            <a:spLocks noGrp="1"/>
          </p:cNvSpPr>
          <p:nvPr>
            <p:ph idx="1"/>
          </p:nvPr>
        </p:nvSpPr>
        <p:spPr/>
        <p:txBody>
          <a:bodyPr>
            <a:normAutofit/>
          </a:bodyPr>
          <a:lstStyle/>
          <a:p>
            <a:pPr marL="0" indent="0">
              <a:lnSpc>
                <a:spcPct val="100000"/>
              </a:lnSpc>
              <a:buNone/>
            </a:pPr>
            <a:r>
              <a:rPr lang="en-GB" sz="2400" dirty="0" smtClean="0">
                <a:latin typeface="CCW Cursive Writing 23" panose="03050602040000000000" pitchFamily="66" charset="0"/>
              </a:rPr>
              <a:t>We use a House System across the school to promote the notion of how we operate as a </a:t>
            </a:r>
            <a:r>
              <a:rPr lang="en-GB" sz="2400" u="sng" dirty="0" smtClean="0">
                <a:latin typeface="CCW Cursive Writing 23" panose="03050602040000000000" pitchFamily="66" charset="0"/>
              </a:rPr>
              <a:t>TEAM</a:t>
            </a:r>
            <a:r>
              <a:rPr lang="en-GB" sz="2400" dirty="0" smtClean="0">
                <a:latin typeface="CCW Cursive Writing 23" panose="03050602040000000000" pitchFamily="66" charset="0"/>
              </a:rPr>
              <a:t> at King’s Hill. </a:t>
            </a:r>
          </a:p>
          <a:p>
            <a:pPr marL="0" indent="0">
              <a:lnSpc>
                <a:spcPct val="100000"/>
              </a:lnSpc>
              <a:buNone/>
            </a:pPr>
            <a:endParaRPr lang="en-GB" sz="2400" dirty="0">
              <a:latin typeface="CCW Cursive Writing 23" panose="03050602040000000000" pitchFamily="66" charset="0"/>
            </a:endParaRPr>
          </a:p>
          <a:p>
            <a:pPr marL="0" indent="0">
              <a:lnSpc>
                <a:spcPct val="100000"/>
              </a:lnSpc>
              <a:buNone/>
            </a:pPr>
            <a:r>
              <a:rPr lang="en-GB" sz="2400" dirty="0" smtClean="0">
                <a:latin typeface="CCW Cursive Writing 23" panose="03050602040000000000" pitchFamily="66" charset="0"/>
              </a:rPr>
              <a:t>The House System upholds the values and ethos of our school and provides all of you opportunities to become involved in team events / activities and gain life skills to support you as you grow. </a:t>
            </a:r>
            <a:endParaRPr lang="en-GB" sz="2400" dirty="0">
              <a:latin typeface="CCW Cursive Writing 23" panose="03050602040000000000" pitchFamily="66" charset="0"/>
            </a:endParaRPr>
          </a:p>
        </p:txBody>
      </p:sp>
    </p:spTree>
    <p:extLst>
      <p:ext uri="{BB962C8B-B14F-4D97-AF65-F5344CB8AC3E}">
        <p14:creationId xmlns:p14="http://schemas.microsoft.com/office/powerpoint/2010/main" val="2776426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CW Cursive Writing 23" panose="03050602040000000000" pitchFamily="66" charset="0"/>
              </a:rPr>
              <a:t>The House System</a:t>
            </a:r>
            <a:endParaRPr lang="en-GB" dirty="0">
              <a:latin typeface="CCW Cursive Writing 23" panose="03050602040000000000" pitchFamily="66" charset="0"/>
            </a:endParaRPr>
          </a:p>
        </p:txBody>
      </p:sp>
      <p:sp>
        <p:nvSpPr>
          <p:cNvPr id="3" name="Content Placeholder 2"/>
          <p:cNvSpPr>
            <a:spLocks noGrp="1"/>
          </p:cNvSpPr>
          <p:nvPr>
            <p:ph idx="1"/>
          </p:nvPr>
        </p:nvSpPr>
        <p:spPr>
          <a:xfrm>
            <a:off x="838200" y="1449977"/>
            <a:ext cx="10515600" cy="5190666"/>
          </a:xfrm>
        </p:spPr>
        <p:txBody>
          <a:bodyPr>
            <a:noAutofit/>
          </a:bodyPr>
          <a:lstStyle/>
          <a:p>
            <a:pPr marL="0" indent="0">
              <a:lnSpc>
                <a:spcPct val="100000"/>
              </a:lnSpc>
              <a:buNone/>
            </a:pPr>
            <a:r>
              <a:rPr lang="en-GB" sz="2400" dirty="0" smtClean="0">
                <a:latin typeface="CCW Cursive Writing 23" panose="03050602040000000000" pitchFamily="66" charset="0"/>
              </a:rPr>
              <a:t>By taking part in the House System you gain attributes which reflect our school expectations:</a:t>
            </a:r>
          </a:p>
          <a:p>
            <a:pPr>
              <a:lnSpc>
                <a:spcPct val="100000"/>
              </a:lnSpc>
            </a:pPr>
            <a:r>
              <a:rPr lang="en-GB" sz="2400" dirty="0" smtClean="0">
                <a:latin typeface="CCW Cursive Writing 23" panose="03050602040000000000" pitchFamily="66" charset="0"/>
              </a:rPr>
              <a:t>Teamwork</a:t>
            </a:r>
          </a:p>
          <a:p>
            <a:pPr>
              <a:lnSpc>
                <a:spcPct val="100000"/>
              </a:lnSpc>
            </a:pPr>
            <a:r>
              <a:rPr lang="en-GB" sz="2400" dirty="0" smtClean="0">
                <a:latin typeface="CCW Cursive Writing 23" panose="03050602040000000000" pitchFamily="66" charset="0"/>
              </a:rPr>
              <a:t>Achievement </a:t>
            </a:r>
          </a:p>
          <a:p>
            <a:pPr>
              <a:lnSpc>
                <a:spcPct val="100000"/>
              </a:lnSpc>
            </a:pPr>
            <a:r>
              <a:rPr lang="en-GB" sz="2400" dirty="0" smtClean="0">
                <a:latin typeface="CCW Cursive Writing 23" panose="03050602040000000000" pitchFamily="66" charset="0"/>
              </a:rPr>
              <a:t>Challenge / competitiveness</a:t>
            </a:r>
          </a:p>
          <a:p>
            <a:pPr>
              <a:lnSpc>
                <a:spcPct val="100000"/>
              </a:lnSpc>
            </a:pPr>
            <a:r>
              <a:rPr lang="en-GB" sz="2400" dirty="0" smtClean="0">
                <a:latin typeface="CCW Cursive Writing 23" panose="03050602040000000000" pitchFamily="66" charset="0"/>
              </a:rPr>
              <a:t>Leadership</a:t>
            </a:r>
          </a:p>
          <a:p>
            <a:pPr>
              <a:lnSpc>
                <a:spcPct val="100000"/>
              </a:lnSpc>
            </a:pPr>
            <a:r>
              <a:rPr lang="en-GB" sz="2400" dirty="0" smtClean="0">
                <a:latin typeface="CCW Cursive Writing 23" panose="03050602040000000000" pitchFamily="66" charset="0"/>
              </a:rPr>
              <a:t>Individual / collective responsibility </a:t>
            </a:r>
          </a:p>
          <a:p>
            <a:pPr>
              <a:lnSpc>
                <a:spcPct val="100000"/>
              </a:lnSpc>
            </a:pPr>
            <a:r>
              <a:rPr lang="en-GB" sz="2400" dirty="0" smtClean="0">
                <a:latin typeface="CCW Cursive Writing 23" panose="03050602040000000000" pitchFamily="66" charset="0"/>
              </a:rPr>
              <a:t>Confidence</a:t>
            </a:r>
          </a:p>
          <a:p>
            <a:pPr>
              <a:lnSpc>
                <a:spcPct val="100000"/>
              </a:lnSpc>
            </a:pPr>
            <a:r>
              <a:rPr lang="en-GB" sz="2400" dirty="0" smtClean="0">
                <a:latin typeface="CCW Cursive Writing 23" panose="03050602040000000000" pitchFamily="66" charset="0"/>
              </a:rPr>
              <a:t>Communication Skills</a:t>
            </a:r>
          </a:p>
          <a:p>
            <a:pPr>
              <a:lnSpc>
                <a:spcPct val="100000"/>
              </a:lnSpc>
            </a:pPr>
            <a:r>
              <a:rPr lang="en-GB" sz="2400" dirty="0" smtClean="0">
                <a:latin typeface="CCW Cursive Writing 23" panose="03050602040000000000" pitchFamily="66" charset="0"/>
              </a:rPr>
              <a:t>Flexibility and resilience</a:t>
            </a:r>
            <a:endParaRPr lang="en-GB" sz="2400" dirty="0">
              <a:latin typeface="CCW Cursive Writing 23" panose="03050602040000000000" pitchFamily="66" charset="0"/>
            </a:endParaRPr>
          </a:p>
        </p:txBody>
      </p:sp>
    </p:spTree>
    <p:extLst>
      <p:ext uri="{BB962C8B-B14F-4D97-AF65-F5344CB8AC3E}">
        <p14:creationId xmlns:p14="http://schemas.microsoft.com/office/powerpoint/2010/main" val="1100703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3" y="221433"/>
            <a:ext cx="10515600" cy="1325563"/>
          </a:xfrm>
        </p:spPr>
        <p:txBody>
          <a:bodyPr/>
          <a:lstStyle/>
          <a:p>
            <a:r>
              <a:rPr lang="en-GB" u="sng" dirty="0" smtClean="0">
                <a:latin typeface="CCW Cursive Writing 23" panose="03050602040000000000" pitchFamily="66" charset="0"/>
              </a:rPr>
              <a:t>House Points/Dojos</a:t>
            </a:r>
            <a:endParaRPr lang="en-GB" u="sng" dirty="0">
              <a:latin typeface="CCW Cursive Writing 23" panose="03050602040000000000" pitchFamily="66" charset="0"/>
            </a:endParaRPr>
          </a:p>
        </p:txBody>
      </p:sp>
      <p:sp>
        <p:nvSpPr>
          <p:cNvPr id="3" name="Content Placeholder 2"/>
          <p:cNvSpPr>
            <a:spLocks noGrp="1"/>
          </p:cNvSpPr>
          <p:nvPr>
            <p:ph idx="1"/>
          </p:nvPr>
        </p:nvSpPr>
        <p:spPr>
          <a:xfrm>
            <a:off x="576943" y="1446802"/>
            <a:ext cx="10515600" cy="4980124"/>
          </a:xfrm>
        </p:spPr>
        <p:txBody>
          <a:bodyPr>
            <a:normAutofit/>
          </a:bodyPr>
          <a:lstStyle/>
          <a:p>
            <a:pPr marL="0" indent="0">
              <a:lnSpc>
                <a:spcPct val="100000"/>
              </a:lnSpc>
              <a:buNone/>
            </a:pPr>
            <a:r>
              <a:rPr lang="en-GB" dirty="0" smtClean="0">
                <a:latin typeface="CCW Cursive Writing 23" panose="03050602040000000000" pitchFamily="66" charset="0"/>
              </a:rPr>
              <a:t>House points form part of the whole school reward system.</a:t>
            </a:r>
          </a:p>
          <a:p>
            <a:pPr marL="0" indent="0">
              <a:lnSpc>
                <a:spcPct val="100000"/>
              </a:lnSpc>
              <a:buNone/>
            </a:pPr>
            <a:r>
              <a:rPr lang="en-GB" dirty="0" smtClean="0">
                <a:latin typeface="CCW Cursive Writing 23" panose="03050602040000000000" pitchFamily="66" charset="0"/>
              </a:rPr>
              <a:t>House points encourage a team ethos across the school and allow pupils of all ages to have a common goal.</a:t>
            </a:r>
          </a:p>
          <a:p>
            <a:pPr marL="0" indent="0">
              <a:lnSpc>
                <a:spcPct val="100000"/>
              </a:lnSpc>
              <a:buNone/>
            </a:pPr>
            <a:r>
              <a:rPr lang="en-GB" dirty="0" smtClean="0">
                <a:latin typeface="CCW Cursive Writing 23" panose="03050602040000000000" pitchFamily="66" charset="0"/>
              </a:rPr>
              <a:t>Every pupil, from Year 1 to Year 6, are sorted into one of the four houses </a:t>
            </a:r>
          </a:p>
          <a:p>
            <a:pPr marL="0" indent="0">
              <a:lnSpc>
                <a:spcPct val="100000"/>
              </a:lnSpc>
              <a:buNone/>
            </a:pPr>
            <a:r>
              <a:rPr lang="en-GB" dirty="0" smtClean="0">
                <a:latin typeface="CCW Cursive Writing 23" panose="03050602040000000000" pitchFamily="66" charset="0"/>
              </a:rPr>
              <a:t>You will be in the same house as your brothers and sisters</a:t>
            </a:r>
            <a:endParaRPr lang="en-GB" dirty="0">
              <a:latin typeface="CCW Cursive Writing 23" panose="03050602040000000000" pitchFamily="66" charset="0"/>
            </a:endParaRPr>
          </a:p>
        </p:txBody>
      </p:sp>
    </p:spTree>
    <p:extLst>
      <p:ext uri="{BB962C8B-B14F-4D97-AF65-F5344CB8AC3E}">
        <p14:creationId xmlns:p14="http://schemas.microsoft.com/office/powerpoint/2010/main" val="2552014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10" name="Picture 9"/>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06017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74690"/>
          </a:xfrm>
        </p:spPr>
        <p:txBody>
          <a:bodyPr/>
          <a:lstStyle/>
          <a:p>
            <a:r>
              <a:rPr lang="en-GB" dirty="0">
                <a:latin typeface="CCW Cursive Writing 23" panose="03050602040000000000" pitchFamily="66" charset="0"/>
              </a:rPr>
              <a:t> </a:t>
            </a:r>
            <a:r>
              <a:rPr lang="en-GB" u="sng" dirty="0" smtClean="0">
                <a:latin typeface="CCW Cursive Writing 23" panose="03050602040000000000" pitchFamily="66" charset="0"/>
              </a:rPr>
              <a:t>The Houses</a:t>
            </a:r>
            <a:endParaRPr lang="en-GB" u="sng" dirty="0">
              <a:latin typeface="CCW Cursive Writing 23" panose="03050602040000000000" pitchFamily="66" charset="0"/>
            </a:endParaRPr>
          </a:p>
        </p:txBody>
      </p:sp>
      <p:sp>
        <p:nvSpPr>
          <p:cNvPr id="3" name="Content Placeholder 2"/>
          <p:cNvSpPr>
            <a:spLocks noGrp="1"/>
          </p:cNvSpPr>
          <p:nvPr>
            <p:ph idx="1"/>
          </p:nvPr>
        </p:nvSpPr>
        <p:spPr>
          <a:xfrm>
            <a:off x="838200" y="2373923"/>
            <a:ext cx="10515600" cy="3803040"/>
          </a:xfrm>
        </p:spPr>
        <p:txBody>
          <a:bodyPr>
            <a:normAutofit/>
          </a:bodyPr>
          <a:lstStyle/>
          <a:p>
            <a:pPr marL="0" indent="0">
              <a:buNone/>
            </a:pPr>
            <a:r>
              <a:rPr lang="en-GB" dirty="0">
                <a:solidFill>
                  <a:srgbClr val="00B0F0"/>
                </a:solidFill>
                <a:latin typeface="CCW Cursive Writing 23" panose="03050602040000000000" pitchFamily="66" charset="0"/>
              </a:rPr>
              <a:t>AQUA – blue – </a:t>
            </a:r>
            <a:r>
              <a:rPr lang="en-GB" dirty="0" smtClean="0">
                <a:solidFill>
                  <a:srgbClr val="00B0F0"/>
                </a:solidFill>
                <a:latin typeface="CCW Cursive Writing 23" panose="03050602040000000000" pitchFamily="66" charset="0"/>
              </a:rPr>
              <a:t>Miss Hough</a:t>
            </a:r>
            <a:endParaRPr lang="en-GB" dirty="0">
              <a:solidFill>
                <a:srgbClr val="00B0F0"/>
              </a:solidFill>
              <a:latin typeface="CCW Cursive Writing 23" panose="03050602040000000000" pitchFamily="66" charset="0"/>
            </a:endParaRPr>
          </a:p>
          <a:p>
            <a:pPr marL="0" indent="0">
              <a:buNone/>
            </a:pPr>
            <a:endParaRPr lang="en-GB" dirty="0">
              <a:latin typeface="CCW Cursive Writing 23" panose="03050602040000000000" pitchFamily="66" charset="0"/>
            </a:endParaRPr>
          </a:p>
          <a:p>
            <a:pPr marL="0" indent="0">
              <a:buNone/>
            </a:pPr>
            <a:r>
              <a:rPr lang="en-GB" dirty="0" smtClean="0">
                <a:solidFill>
                  <a:srgbClr val="FF0000"/>
                </a:solidFill>
                <a:latin typeface="CCW Cursive Writing 23" panose="03050602040000000000" pitchFamily="66" charset="0"/>
              </a:rPr>
              <a:t>IGNIS – red – Mrs </a:t>
            </a:r>
            <a:r>
              <a:rPr lang="en-GB" dirty="0" err="1" smtClean="0">
                <a:solidFill>
                  <a:srgbClr val="FF0000"/>
                </a:solidFill>
                <a:latin typeface="CCW Cursive Writing 23" panose="03050602040000000000" pitchFamily="66" charset="0"/>
              </a:rPr>
              <a:t>Kemshall</a:t>
            </a:r>
            <a:endParaRPr lang="en-GB" dirty="0" smtClean="0">
              <a:solidFill>
                <a:srgbClr val="FF0000"/>
              </a:solidFill>
              <a:latin typeface="CCW Cursive Writing 23" panose="03050602040000000000" pitchFamily="66" charset="0"/>
            </a:endParaRPr>
          </a:p>
          <a:p>
            <a:pPr marL="0" indent="0">
              <a:buNone/>
            </a:pPr>
            <a:endParaRPr lang="en-GB" dirty="0">
              <a:latin typeface="CCW Cursive Writing 23" panose="03050602040000000000" pitchFamily="66" charset="0"/>
            </a:endParaRPr>
          </a:p>
          <a:p>
            <a:pPr marL="0" indent="0">
              <a:buNone/>
            </a:pPr>
            <a:r>
              <a:rPr lang="en-GB" dirty="0" smtClean="0">
                <a:solidFill>
                  <a:srgbClr val="00B050"/>
                </a:solidFill>
                <a:latin typeface="CCW Cursive Writing 23" panose="03050602040000000000" pitchFamily="66" charset="0"/>
              </a:rPr>
              <a:t>TERRA – green – Miss Roberts</a:t>
            </a:r>
          </a:p>
          <a:p>
            <a:pPr marL="0" indent="0">
              <a:buNone/>
            </a:pPr>
            <a:endParaRPr lang="en-GB" dirty="0">
              <a:latin typeface="CCW Cursive Writing 23" panose="03050602040000000000" pitchFamily="66" charset="0"/>
            </a:endParaRPr>
          </a:p>
          <a:p>
            <a:pPr marL="0" indent="0">
              <a:buNone/>
            </a:pPr>
            <a:r>
              <a:rPr lang="en-GB" dirty="0">
                <a:solidFill>
                  <a:srgbClr val="FFC000"/>
                </a:solidFill>
                <a:latin typeface="CCW Cursive Writing 23" panose="03050602040000000000" pitchFamily="66" charset="0"/>
              </a:rPr>
              <a:t>VENTUS – yellow – </a:t>
            </a:r>
            <a:r>
              <a:rPr lang="en-GB" dirty="0" smtClean="0">
                <a:solidFill>
                  <a:srgbClr val="FFC000"/>
                </a:solidFill>
                <a:latin typeface="CCW Cursive Writing 23" panose="03050602040000000000" pitchFamily="66" charset="0"/>
              </a:rPr>
              <a:t>Mrs </a:t>
            </a:r>
            <a:r>
              <a:rPr lang="en-GB" dirty="0" err="1" smtClean="0">
                <a:solidFill>
                  <a:srgbClr val="FFC000"/>
                </a:solidFill>
                <a:latin typeface="CCW Cursive Writing 23" panose="03050602040000000000" pitchFamily="66" charset="0"/>
              </a:rPr>
              <a:t>Taheir</a:t>
            </a:r>
            <a:r>
              <a:rPr lang="en-GB" dirty="0" smtClean="0">
                <a:solidFill>
                  <a:srgbClr val="FFC000"/>
                </a:solidFill>
                <a:latin typeface="CCW Cursive Writing 23" panose="03050602040000000000" pitchFamily="66" charset="0"/>
              </a:rPr>
              <a:t> </a:t>
            </a:r>
          </a:p>
          <a:p>
            <a:pPr marL="0" indent="0">
              <a:buNone/>
            </a:pPr>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2398669664"/>
              </p:ext>
            </p:extLst>
          </p:nvPr>
        </p:nvGraphicFramePr>
        <p:xfrm>
          <a:off x="6662022" y="457520"/>
          <a:ext cx="4691778" cy="1489900"/>
        </p:xfrm>
        <a:graphic>
          <a:graphicData uri="http://schemas.openxmlformats.org/presentationml/2006/ole">
            <mc:AlternateContent xmlns:mc="http://schemas.openxmlformats.org/markup-compatibility/2006">
              <mc:Choice xmlns:v="urn:schemas-microsoft-com:vml" Requires="v">
                <p:oleObj spid="_x0000_s3107" name="Document" r:id="rId3" imgW="9793194" imgH="3110149" progId="Word.Document.12">
                  <p:embed/>
                </p:oleObj>
              </mc:Choice>
              <mc:Fallback>
                <p:oleObj name="Document" r:id="rId3" imgW="9793194" imgH="3110149" progId="Word.Document.12">
                  <p:embed/>
                  <p:pic>
                    <p:nvPicPr>
                      <p:cNvPr id="7" name="Object 6"/>
                      <p:cNvPicPr/>
                      <p:nvPr/>
                    </p:nvPicPr>
                    <p:blipFill>
                      <a:blip r:embed="rId4"/>
                      <a:stretch>
                        <a:fillRect/>
                      </a:stretch>
                    </p:blipFill>
                    <p:spPr>
                      <a:xfrm>
                        <a:off x="6662022" y="457520"/>
                        <a:ext cx="4691778" cy="1489900"/>
                      </a:xfrm>
                      <a:prstGeom prst="rect">
                        <a:avLst/>
                      </a:prstGeom>
                    </p:spPr>
                  </p:pic>
                </p:oleObj>
              </mc:Fallback>
            </mc:AlternateContent>
          </a:graphicData>
        </a:graphic>
      </p:graphicFrame>
    </p:spTree>
    <p:extLst>
      <p:ext uri="{BB962C8B-B14F-4D97-AF65-F5344CB8AC3E}">
        <p14:creationId xmlns:p14="http://schemas.microsoft.com/office/powerpoint/2010/main" val="2787703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CCW Cursive Writing 23" panose="03050602040000000000" pitchFamily="66" charset="0"/>
              </a:rPr>
              <a:t>The theme for this year is </a:t>
            </a:r>
            <a:r>
              <a:rPr lang="en-GB" dirty="0" smtClean="0">
                <a:solidFill>
                  <a:srgbClr val="7030A0"/>
                </a:solidFill>
                <a:latin typeface="CCW Cursive Writing 23" panose="03050602040000000000" pitchFamily="66" charset="0"/>
              </a:rPr>
              <a:t>Local Area Charities </a:t>
            </a:r>
            <a:endParaRPr lang="en-GB" dirty="0">
              <a:solidFill>
                <a:srgbClr val="7030A0"/>
              </a:solidFill>
              <a:latin typeface="CCW Cursive Writing 23" panose="03050602040000000000" pitchFamily="66" charset="0"/>
            </a:endParaRPr>
          </a:p>
        </p:txBody>
      </p:sp>
      <p:pic>
        <p:nvPicPr>
          <p:cNvPr id="5" name="Picture 4"/>
          <p:cNvPicPr>
            <a:picLocks noChangeAspect="1"/>
          </p:cNvPicPr>
          <p:nvPr/>
        </p:nvPicPr>
        <p:blipFill>
          <a:blip r:embed="rId2"/>
          <a:stretch>
            <a:fillRect/>
          </a:stretch>
        </p:blipFill>
        <p:spPr>
          <a:xfrm>
            <a:off x="276918" y="2292800"/>
            <a:ext cx="1535022" cy="1465850"/>
          </a:xfrm>
          <a:prstGeom prst="rect">
            <a:avLst/>
          </a:prstGeom>
          <a:effectLst>
            <a:softEdge rad="12700"/>
          </a:effectLst>
        </p:spPr>
      </p:pic>
      <p:pic>
        <p:nvPicPr>
          <p:cNvPr id="10" name="Picture 2" descr="Igni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8580" y="2163388"/>
            <a:ext cx="1755099" cy="179074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11" descr="A close up of a sign&#10;&#10;Description automatically generated">
            <a:extLst>
              <a:ext uri="{FF2B5EF4-FFF2-40B4-BE49-F238E27FC236}">
                <a16:creationId xmlns:a16="http://schemas.microsoft.com/office/drawing/2014/main" id="{184C4405-DDC7-AB43-8834-E5BE202FC5D2}"/>
              </a:ext>
            </a:extLst>
          </p:cNvPr>
          <p:cNvPicPr/>
          <p:nvPr/>
        </p:nvPicPr>
        <p:blipFill rotWithShape="1">
          <a:blip r:embed="rId4" cstate="print">
            <a:extLst>
              <a:ext uri="{28A0092B-C50C-407E-A947-70E740481C1C}">
                <a14:useLocalDpi xmlns:a14="http://schemas.microsoft.com/office/drawing/2010/main" val="0"/>
              </a:ext>
            </a:extLst>
          </a:blip>
          <a:srcRect l="15496" r="12596" b="3553"/>
          <a:stretch/>
        </p:blipFill>
        <p:spPr>
          <a:xfrm>
            <a:off x="466758" y="4360766"/>
            <a:ext cx="1906905" cy="185610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E3F1FA80-6C4D-EA43-8058-C27F4715D1E9}"/>
              </a:ext>
            </a:extLst>
          </p:cNvPr>
          <p:cNvPicPr/>
          <p:nvPr/>
        </p:nvPicPr>
        <p:blipFill>
          <a:blip r:embed="rId5"/>
          <a:stretch>
            <a:fillRect/>
          </a:stretch>
        </p:blipFill>
        <p:spPr>
          <a:xfrm>
            <a:off x="6678580" y="4345841"/>
            <a:ext cx="1908464" cy="1885951"/>
          </a:xfrm>
          <a:prstGeom prst="rect">
            <a:avLst/>
          </a:prstGeom>
          <a:ln>
            <a:noFill/>
          </a:ln>
        </p:spPr>
      </p:pic>
      <p:sp>
        <p:nvSpPr>
          <p:cNvPr id="16" name="Rectangle 15"/>
          <p:cNvSpPr/>
          <p:nvPr/>
        </p:nvSpPr>
        <p:spPr>
          <a:xfrm>
            <a:off x="239843" y="2033396"/>
            <a:ext cx="4706911" cy="1984661"/>
          </a:xfrm>
          <a:prstGeom prst="rect">
            <a:avLst/>
          </a:prstGeom>
          <a:noFill/>
          <a:ln w="571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7" name="Rectangle 16"/>
          <p:cNvSpPr/>
          <p:nvPr/>
        </p:nvSpPr>
        <p:spPr>
          <a:xfrm>
            <a:off x="239842" y="4248396"/>
            <a:ext cx="4706911" cy="1984661"/>
          </a:xfrm>
          <a:prstGeom prst="rect">
            <a:avLst/>
          </a:prstGeom>
          <a:noFill/>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8" name="Rectangle 17"/>
          <p:cNvSpPr/>
          <p:nvPr/>
        </p:nvSpPr>
        <p:spPr>
          <a:xfrm>
            <a:off x="6646889" y="2033395"/>
            <a:ext cx="4706911" cy="1984661"/>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9" name="Rectangle 18"/>
          <p:cNvSpPr/>
          <p:nvPr/>
        </p:nvSpPr>
        <p:spPr>
          <a:xfrm>
            <a:off x="6646888" y="4223220"/>
            <a:ext cx="4706911" cy="1984661"/>
          </a:xfrm>
          <a:prstGeom prst="rect">
            <a:avLst/>
          </a:prstGeom>
          <a:noFill/>
          <a:ln w="5715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3" name="Picture 2"/>
          <p:cNvPicPr>
            <a:picLocks noChangeAspect="1"/>
          </p:cNvPicPr>
          <p:nvPr/>
        </p:nvPicPr>
        <p:blipFill>
          <a:blip r:embed="rId6"/>
          <a:stretch>
            <a:fillRect/>
          </a:stretch>
        </p:blipFill>
        <p:spPr>
          <a:xfrm>
            <a:off x="2469583" y="4631125"/>
            <a:ext cx="2381250" cy="1297727"/>
          </a:xfrm>
          <a:prstGeom prst="rect">
            <a:avLst/>
          </a:prstGeom>
        </p:spPr>
      </p:pic>
      <p:pic>
        <p:nvPicPr>
          <p:cNvPr id="4" name="Picture 3"/>
          <p:cNvPicPr>
            <a:picLocks noChangeAspect="1"/>
          </p:cNvPicPr>
          <p:nvPr/>
        </p:nvPicPr>
        <p:blipFill rotWithShape="1">
          <a:blip r:embed="rId7"/>
          <a:srcRect l="12917" t="14593" r="75750" b="76074"/>
          <a:stretch/>
        </p:blipFill>
        <p:spPr>
          <a:xfrm>
            <a:off x="8433679" y="2301288"/>
            <a:ext cx="2830812" cy="1311332"/>
          </a:xfrm>
          <a:prstGeom prst="rect">
            <a:avLst/>
          </a:prstGeom>
        </p:spPr>
      </p:pic>
      <p:pic>
        <p:nvPicPr>
          <p:cNvPr id="6" name="Picture 5"/>
          <p:cNvPicPr>
            <a:picLocks noChangeAspect="1"/>
          </p:cNvPicPr>
          <p:nvPr/>
        </p:nvPicPr>
        <p:blipFill rotWithShape="1">
          <a:blip r:embed="rId8"/>
          <a:srcRect l="4227"/>
          <a:stretch/>
        </p:blipFill>
        <p:spPr>
          <a:xfrm>
            <a:off x="8640153" y="4373549"/>
            <a:ext cx="2624338" cy="1583011"/>
          </a:xfrm>
          <a:prstGeom prst="rect">
            <a:avLst/>
          </a:prstGeom>
        </p:spPr>
      </p:pic>
      <p:pic>
        <p:nvPicPr>
          <p:cNvPr id="7" name="Picture 6"/>
          <p:cNvPicPr>
            <a:picLocks noChangeAspect="1"/>
          </p:cNvPicPr>
          <p:nvPr/>
        </p:nvPicPr>
        <p:blipFill rotWithShape="1">
          <a:blip r:embed="rId9"/>
          <a:srcRect l="5105" r="4596"/>
          <a:stretch/>
        </p:blipFill>
        <p:spPr>
          <a:xfrm>
            <a:off x="1849015" y="2614865"/>
            <a:ext cx="3001818" cy="841291"/>
          </a:xfrm>
          <a:prstGeom prst="rect">
            <a:avLst/>
          </a:prstGeom>
        </p:spPr>
      </p:pic>
    </p:spTree>
    <p:extLst>
      <p:ext uri="{BB962C8B-B14F-4D97-AF65-F5344CB8AC3E}">
        <p14:creationId xmlns:p14="http://schemas.microsoft.com/office/powerpoint/2010/main" val="731673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687" y="1076515"/>
            <a:ext cx="13071961" cy="1334176"/>
          </a:xfrm>
        </p:spPr>
        <p:txBody>
          <a:bodyPr>
            <a:normAutofit/>
          </a:bodyPr>
          <a:lstStyle/>
          <a:p>
            <a:pPr algn="ctr"/>
            <a:r>
              <a:rPr lang="en-GB" sz="4000" dirty="0" smtClean="0">
                <a:latin typeface="CCW Cursive Writing 23" panose="03050602040000000000" pitchFamily="66" charset="0"/>
              </a:rPr>
              <a:t>Aqua </a:t>
            </a:r>
            <a:r>
              <a:rPr lang="en-GB" sz="4000" dirty="0">
                <a:latin typeface="CCW Cursive Writing 23" panose="03050602040000000000" pitchFamily="66" charset="0"/>
              </a:rPr>
              <a:t>House </a:t>
            </a:r>
            <a:r>
              <a:rPr lang="en-GB" sz="4000" dirty="0" smtClean="0">
                <a:latin typeface="CCW Cursive Writing 23" panose="03050602040000000000" pitchFamily="66" charset="0"/>
              </a:rPr>
              <a:t>Charity</a:t>
            </a:r>
            <a:endParaRPr lang="en-GB" sz="4000" dirty="0"/>
          </a:p>
        </p:txBody>
      </p:sp>
      <p:pic>
        <p:nvPicPr>
          <p:cNvPr id="7" name="Picture 6"/>
          <p:cNvPicPr>
            <a:picLocks noChangeAspect="1"/>
          </p:cNvPicPr>
          <p:nvPr/>
        </p:nvPicPr>
        <p:blipFill>
          <a:blip r:embed="rId2"/>
          <a:stretch>
            <a:fillRect/>
          </a:stretch>
        </p:blipFill>
        <p:spPr>
          <a:xfrm>
            <a:off x="92004" y="132157"/>
            <a:ext cx="2217616" cy="1962144"/>
          </a:xfrm>
          <a:prstGeom prst="rect">
            <a:avLst/>
          </a:prstGeom>
          <a:effectLst>
            <a:softEdge rad="31750"/>
          </a:effectLst>
        </p:spPr>
      </p:pic>
      <p:sp>
        <p:nvSpPr>
          <p:cNvPr id="8" name="Rectangle 7"/>
          <p:cNvSpPr/>
          <p:nvPr/>
        </p:nvSpPr>
        <p:spPr>
          <a:xfrm>
            <a:off x="304441" y="2708467"/>
            <a:ext cx="8460869" cy="2739211"/>
          </a:xfrm>
          <a:prstGeom prst="rect">
            <a:avLst/>
          </a:prstGeom>
        </p:spPr>
        <p:txBody>
          <a:bodyPr wrap="square">
            <a:spAutoFit/>
          </a:bodyPr>
          <a:lstStyle/>
          <a:p>
            <a:pPr algn="ctr"/>
            <a:r>
              <a:rPr lang="en-GB" b="1" dirty="0"/>
              <a:t>Walsall Healthcare Charity supports the work of Walsall Healthcare NHS Trust</a:t>
            </a:r>
            <a:r>
              <a:rPr lang="en-GB" b="1" dirty="0" smtClean="0"/>
              <a:t>.</a:t>
            </a:r>
          </a:p>
          <a:p>
            <a:pPr algn="ctr"/>
            <a:endParaRPr lang="en-GB" sz="1400" b="1" dirty="0">
              <a:latin typeface="CCW Cursive Writing 23" panose="03050602040000000000" pitchFamily="66" charset="0"/>
            </a:endParaRPr>
          </a:p>
          <a:p>
            <a:pPr algn="ctr"/>
            <a:r>
              <a:rPr lang="en-GB" dirty="0" smtClean="0"/>
              <a:t>The </a:t>
            </a:r>
            <a:r>
              <a:rPr lang="en-GB" dirty="0"/>
              <a:t>Well Wishers is </a:t>
            </a:r>
            <a:r>
              <a:rPr lang="en-GB" dirty="0" smtClean="0"/>
              <a:t>a part </a:t>
            </a:r>
            <a:r>
              <a:rPr lang="en-GB" dirty="0"/>
              <a:t>of the Walsall Healthcare NHS Trust and are based at Walsall Manor Hospital. Well Wishers charity supports the work of the trust by helping fund equipment and resources to help patients and their families in the Walsall area</a:t>
            </a:r>
            <a:r>
              <a:rPr lang="en-GB" dirty="0" smtClean="0"/>
              <a:t>.</a:t>
            </a:r>
          </a:p>
          <a:p>
            <a:pPr algn="ctr"/>
            <a:endParaRPr lang="en-GB" sz="1400" dirty="0">
              <a:latin typeface="CCW Cursive Writing 23" panose="03050602040000000000" pitchFamily="66" charset="0"/>
            </a:endParaRPr>
          </a:p>
          <a:p>
            <a:pPr algn="ctr"/>
            <a:r>
              <a:rPr lang="en-GB" dirty="0" smtClean="0"/>
              <a:t>Some previous projects </a:t>
            </a:r>
            <a:r>
              <a:rPr lang="en-GB" dirty="0"/>
              <a:t>have included sensory rooms for disabled children at the Child Development Centre in </a:t>
            </a:r>
            <a:r>
              <a:rPr lang="en-GB" dirty="0" err="1"/>
              <a:t>Shelfield</a:t>
            </a:r>
            <a:r>
              <a:rPr lang="en-GB" dirty="0"/>
              <a:t> as well as in the Paediatric ward at Walsall Manor Hospital, Baby Aid appeals, Tai chi courses for MS and Parkinson's patients and a 'chill out room' for young people on the children's ward.</a:t>
            </a:r>
            <a:endParaRPr lang="en-GB" sz="1400" dirty="0" smtClean="0">
              <a:latin typeface="CCW Cursive Writing 23" panose="03050602040000000000" pitchFamily="66" charset="0"/>
            </a:endParaRPr>
          </a:p>
        </p:txBody>
      </p:sp>
      <p:pic>
        <p:nvPicPr>
          <p:cNvPr id="3" name="Picture 2"/>
          <p:cNvPicPr>
            <a:picLocks noChangeAspect="1"/>
          </p:cNvPicPr>
          <p:nvPr/>
        </p:nvPicPr>
        <p:blipFill rotWithShape="1">
          <a:blip r:embed="rId3"/>
          <a:srcRect l="7074" r="6273" b="3827"/>
          <a:stretch/>
        </p:blipFill>
        <p:spPr>
          <a:xfrm>
            <a:off x="8668376" y="2708467"/>
            <a:ext cx="3400566" cy="3627678"/>
          </a:xfrm>
          <a:prstGeom prst="rect">
            <a:avLst/>
          </a:prstGeom>
        </p:spPr>
      </p:pic>
      <p:pic>
        <p:nvPicPr>
          <p:cNvPr id="6" name="Picture 5"/>
          <p:cNvPicPr>
            <a:picLocks noChangeAspect="1"/>
          </p:cNvPicPr>
          <p:nvPr/>
        </p:nvPicPr>
        <p:blipFill rotWithShape="1">
          <a:blip r:embed="rId4"/>
          <a:srcRect l="5105" r="4596"/>
          <a:stretch/>
        </p:blipFill>
        <p:spPr>
          <a:xfrm>
            <a:off x="6889456" y="0"/>
            <a:ext cx="4970906" cy="1393149"/>
          </a:xfrm>
          <a:prstGeom prst="rect">
            <a:avLst/>
          </a:prstGeom>
        </p:spPr>
      </p:pic>
      <p:pic>
        <p:nvPicPr>
          <p:cNvPr id="4" name="Picture 3"/>
          <p:cNvPicPr>
            <a:picLocks noChangeAspect="1"/>
          </p:cNvPicPr>
          <p:nvPr/>
        </p:nvPicPr>
        <p:blipFill rotWithShape="1">
          <a:blip r:embed="rId5"/>
          <a:srcRect l="20467" t="9352" r="1130" b="4346"/>
          <a:stretch/>
        </p:blipFill>
        <p:spPr>
          <a:xfrm>
            <a:off x="2643731" y="5530452"/>
            <a:ext cx="4636655" cy="997467"/>
          </a:xfrm>
          <a:prstGeom prst="rect">
            <a:avLst/>
          </a:prstGeom>
        </p:spPr>
      </p:pic>
    </p:spTree>
    <p:extLst>
      <p:ext uri="{BB962C8B-B14F-4D97-AF65-F5344CB8AC3E}">
        <p14:creationId xmlns:p14="http://schemas.microsoft.com/office/powerpoint/2010/main" val="3374295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9673" y="1009355"/>
            <a:ext cx="10515600" cy="1325563"/>
          </a:xfrm>
        </p:spPr>
        <p:txBody>
          <a:bodyPr/>
          <a:lstStyle/>
          <a:p>
            <a:r>
              <a:rPr lang="en-GB" dirty="0" err="1" smtClean="0">
                <a:latin typeface="CCW Cursive Writing 23" panose="03050602040000000000" pitchFamily="66" charset="0"/>
              </a:rPr>
              <a:t>Ignis</a:t>
            </a:r>
            <a:r>
              <a:rPr lang="en-GB" dirty="0" smtClean="0">
                <a:latin typeface="CCW Cursive Writing 23" panose="03050602040000000000" pitchFamily="66" charset="0"/>
              </a:rPr>
              <a:t> </a:t>
            </a:r>
            <a:r>
              <a:rPr lang="en-GB" dirty="0">
                <a:latin typeface="CCW Cursive Writing 23" panose="03050602040000000000" pitchFamily="66" charset="0"/>
              </a:rPr>
              <a:t>House </a:t>
            </a:r>
            <a:r>
              <a:rPr lang="en-GB" dirty="0" smtClean="0">
                <a:latin typeface="CCW Cursive Writing 23" panose="03050602040000000000" pitchFamily="66" charset="0"/>
              </a:rPr>
              <a:t/>
            </a:r>
            <a:br>
              <a:rPr lang="en-GB" dirty="0" smtClean="0">
                <a:latin typeface="CCW Cursive Writing 23" panose="03050602040000000000" pitchFamily="66" charset="0"/>
              </a:rPr>
            </a:br>
            <a:r>
              <a:rPr lang="en-GB" dirty="0" smtClean="0">
                <a:latin typeface="CCW Cursive Writing 23" panose="03050602040000000000" pitchFamily="66" charset="0"/>
              </a:rPr>
              <a:t>Charity</a:t>
            </a:r>
            <a:endParaRPr lang="en-GB" dirty="0"/>
          </a:p>
        </p:txBody>
      </p:sp>
      <p:pic>
        <p:nvPicPr>
          <p:cNvPr id="3074" name="Picture 2" descr="Igni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506" y="110242"/>
            <a:ext cx="2266950" cy="23129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Content Placeholder 3"/>
          <p:cNvSpPr>
            <a:spLocks noGrp="1"/>
          </p:cNvSpPr>
          <p:nvPr>
            <p:ph idx="1"/>
          </p:nvPr>
        </p:nvSpPr>
        <p:spPr>
          <a:xfrm>
            <a:off x="365760" y="2910253"/>
            <a:ext cx="10515600" cy="3761771"/>
          </a:xfrm>
        </p:spPr>
        <p:txBody>
          <a:bodyPr>
            <a:normAutofit/>
          </a:bodyPr>
          <a:lstStyle/>
          <a:p>
            <a:r>
              <a:rPr lang="en-GB" sz="1800" dirty="0" smtClean="0">
                <a:latin typeface="CCW Cursive Writing 23" panose="03050602040000000000" pitchFamily="66" charset="0"/>
              </a:rPr>
              <a:t>A network </a:t>
            </a:r>
            <a:r>
              <a:rPr lang="en-GB" sz="1800" dirty="0">
                <a:latin typeface="CCW Cursive Writing 23" panose="03050602040000000000" pitchFamily="66" charset="0"/>
              </a:rPr>
              <a:t>of specialist </a:t>
            </a:r>
            <a:r>
              <a:rPr lang="en-GB" sz="1800" dirty="0" smtClean="0">
                <a:latin typeface="CCW Cursive Writing 23" panose="03050602040000000000" pitchFamily="66" charset="0"/>
              </a:rPr>
              <a:t>nurses who </a:t>
            </a:r>
            <a:r>
              <a:rPr lang="en-GB" sz="1800" dirty="0">
                <a:latin typeface="CCW Cursive Writing 23" panose="03050602040000000000" pitchFamily="66" charset="0"/>
              </a:rPr>
              <a:t>care and support </a:t>
            </a:r>
            <a:r>
              <a:rPr lang="en-GB" sz="1800" dirty="0" smtClean="0">
                <a:latin typeface="CCW Cursive Writing 23" panose="03050602040000000000" pitchFamily="66" charset="0"/>
              </a:rPr>
              <a:t>local </a:t>
            </a:r>
            <a:r>
              <a:rPr lang="en-GB" sz="1800" dirty="0">
                <a:latin typeface="CCW Cursive Writing 23" panose="03050602040000000000" pitchFamily="66" charset="0"/>
              </a:rPr>
              <a:t>children and their families. </a:t>
            </a:r>
            <a:endParaRPr lang="en-GB" sz="1800" dirty="0" smtClean="0">
              <a:latin typeface="CCW Cursive Writing 23" panose="03050602040000000000" pitchFamily="66" charset="0"/>
            </a:endParaRPr>
          </a:p>
          <a:p>
            <a:r>
              <a:rPr lang="en-GB" sz="1800" dirty="0" smtClean="0">
                <a:latin typeface="CCW Cursive Writing 23" panose="03050602040000000000" pitchFamily="66" charset="0"/>
              </a:rPr>
              <a:t>Support for children and families inside </a:t>
            </a:r>
            <a:r>
              <a:rPr lang="en-GB" sz="1800" dirty="0">
                <a:latin typeface="CCW Cursive Writing 23" panose="03050602040000000000" pitchFamily="66" charset="0"/>
              </a:rPr>
              <a:t>the hospice, community and at home. </a:t>
            </a:r>
            <a:endParaRPr lang="en-GB" sz="1800" dirty="0" smtClean="0">
              <a:latin typeface="CCW Cursive Writing 23" panose="03050602040000000000" pitchFamily="66" charset="0"/>
            </a:endParaRPr>
          </a:p>
          <a:p>
            <a:r>
              <a:rPr lang="en-GB" sz="1800" dirty="0">
                <a:latin typeface="CCW Cursive Writing 23" panose="03050602040000000000" pitchFamily="66" charset="0"/>
              </a:rPr>
              <a:t>S</a:t>
            </a:r>
            <a:r>
              <a:rPr lang="en-GB" sz="1800" dirty="0" smtClean="0">
                <a:latin typeface="CCW Cursive Writing 23" panose="03050602040000000000" pitchFamily="66" charset="0"/>
              </a:rPr>
              <a:t>upport </a:t>
            </a:r>
            <a:r>
              <a:rPr lang="en-GB" sz="1800" dirty="0">
                <a:latin typeface="CCW Cursive Writing 23" panose="03050602040000000000" pitchFamily="66" charset="0"/>
              </a:rPr>
              <a:t>for siblings and other family </a:t>
            </a:r>
            <a:r>
              <a:rPr lang="en-GB" sz="1800" dirty="0" smtClean="0">
                <a:latin typeface="CCW Cursive Writing 23" panose="03050602040000000000" pitchFamily="66" charset="0"/>
              </a:rPr>
              <a:t>members.</a:t>
            </a:r>
          </a:p>
          <a:p>
            <a:r>
              <a:rPr lang="en-GB" sz="1800" dirty="0">
                <a:latin typeface="CCW Cursive Writing 23" panose="03050602040000000000" pitchFamily="66" charset="0"/>
              </a:rPr>
              <a:t>E</a:t>
            </a:r>
            <a:r>
              <a:rPr lang="en-GB" sz="1800" dirty="0" smtClean="0">
                <a:latin typeface="CCW Cursive Writing 23" panose="03050602040000000000" pitchFamily="66" charset="0"/>
              </a:rPr>
              <a:t>mergency care </a:t>
            </a:r>
            <a:r>
              <a:rPr lang="en-GB" sz="1800" dirty="0">
                <a:latin typeface="CCW Cursive Writing 23" panose="03050602040000000000" pitchFamily="66" charset="0"/>
              </a:rPr>
              <a:t>and bereavement support.</a:t>
            </a:r>
          </a:p>
          <a:p>
            <a:r>
              <a:rPr lang="en-GB" sz="1800" dirty="0">
                <a:latin typeface="CCW Cursive Writing 23" panose="03050602040000000000" pitchFamily="66" charset="0"/>
              </a:rPr>
              <a:t>C</a:t>
            </a:r>
            <a:r>
              <a:rPr lang="en-GB" sz="1800" dirty="0" smtClean="0">
                <a:latin typeface="CCW Cursive Writing 23" panose="03050602040000000000" pitchFamily="66" charset="0"/>
              </a:rPr>
              <a:t>are </a:t>
            </a:r>
            <a:r>
              <a:rPr lang="en-GB" sz="1800" dirty="0">
                <a:latin typeface="CCW Cursive Writing 23" panose="03050602040000000000" pitchFamily="66" charset="0"/>
              </a:rPr>
              <a:t>is tailored for each individual child and designed to meet all their clinical, emotional, cultural and spiritual needs</a:t>
            </a:r>
            <a:r>
              <a:rPr lang="en-GB" sz="1800" dirty="0" smtClean="0">
                <a:latin typeface="CCW Cursive Writing 23" panose="03050602040000000000" pitchFamily="66" charset="0"/>
              </a:rPr>
              <a:t>.</a:t>
            </a:r>
          </a:p>
          <a:p>
            <a:r>
              <a:rPr lang="en-GB" sz="1800" dirty="0" smtClean="0">
                <a:latin typeface="CCW Cursive Writing 23" panose="03050602040000000000" pitchFamily="66" charset="0"/>
              </a:rPr>
              <a:t> Three hospice facilities in the West Midlands, one of those is in Walsall. </a:t>
            </a:r>
            <a:endParaRPr lang="en-GB" sz="1800" dirty="0">
              <a:latin typeface="CCW Cursive Writing 23" panose="03050602040000000000" pitchFamily="66" charset="0"/>
            </a:endParaRPr>
          </a:p>
        </p:txBody>
      </p:sp>
      <p:pic>
        <p:nvPicPr>
          <p:cNvPr id="5" name="Picture 4"/>
          <p:cNvPicPr>
            <a:picLocks noChangeAspect="1"/>
          </p:cNvPicPr>
          <p:nvPr/>
        </p:nvPicPr>
        <p:blipFill rotWithShape="1">
          <a:blip r:embed="rId3"/>
          <a:srcRect l="12917" t="14593" r="75750" b="76074"/>
          <a:stretch/>
        </p:blipFill>
        <p:spPr>
          <a:xfrm>
            <a:off x="8967079" y="110242"/>
            <a:ext cx="2830812" cy="1311332"/>
          </a:xfrm>
          <a:prstGeom prst="rect">
            <a:avLst/>
          </a:prstGeom>
        </p:spPr>
      </p:pic>
    </p:spTree>
    <p:extLst>
      <p:ext uri="{BB962C8B-B14F-4D97-AF65-F5344CB8AC3E}">
        <p14:creationId xmlns:p14="http://schemas.microsoft.com/office/powerpoint/2010/main" val="1852411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TotalTime>
  <Words>505</Words>
  <Application>Microsoft Office PowerPoint</Application>
  <PresentationFormat>Widescreen</PresentationFormat>
  <Paragraphs>71</Paragraphs>
  <Slides>12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Arial</vt:lpstr>
      <vt:lpstr>Calibri</vt:lpstr>
      <vt:lpstr>Calibri Light</vt:lpstr>
      <vt:lpstr>CCW Cursive Writing 23</vt:lpstr>
      <vt:lpstr>XCCW Joined 23a</vt:lpstr>
      <vt:lpstr>Office Theme</vt:lpstr>
      <vt:lpstr>Document</vt:lpstr>
      <vt:lpstr>House Teams</vt:lpstr>
      <vt:lpstr>The House System</vt:lpstr>
      <vt:lpstr>The House System</vt:lpstr>
      <vt:lpstr>House Points/Dojos</vt:lpstr>
      <vt:lpstr>PowerPoint Presentation</vt:lpstr>
      <vt:lpstr> The Houses</vt:lpstr>
      <vt:lpstr>The theme for this year is Local Area Charities </vt:lpstr>
      <vt:lpstr>Aqua House Charity</vt:lpstr>
      <vt:lpstr>Ignis House  Charity</vt:lpstr>
      <vt:lpstr>PowerPoint Presentation</vt:lpstr>
      <vt:lpstr>    Ventus House  Charity</vt:lpstr>
      <vt:lpstr>House Captains(Y6)</vt:lpstr>
    </vt:vector>
  </TitlesOfParts>
  <Company>Kings Hill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House Teams</dc:title>
  <dc:creator>M Roberts</dc:creator>
  <cp:lastModifiedBy>J Adams</cp:lastModifiedBy>
  <cp:revision>48</cp:revision>
  <cp:lastPrinted>2025-12-01T12:47:08Z</cp:lastPrinted>
  <dcterms:created xsi:type="dcterms:W3CDTF">2024-09-10T07:37:44Z</dcterms:created>
  <dcterms:modified xsi:type="dcterms:W3CDTF">2025-12-01T13:03:10Z</dcterms:modified>
</cp:coreProperties>
</file>